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38"/>
  </p:notesMasterIdLst>
  <p:sldIdLst>
    <p:sldId id="1659" r:id="rId3"/>
    <p:sldId id="2124" r:id="rId4"/>
    <p:sldId id="2156" r:id="rId5"/>
    <p:sldId id="2187" r:id="rId6"/>
    <p:sldId id="1791" r:id="rId7"/>
    <p:sldId id="2157" r:id="rId8"/>
    <p:sldId id="1952" r:id="rId9"/>
    <p:sldId id="1941" r:id="rId10"/>
    <p:sldId id="2190" r:id="rId11"/>
    <p:sldId id="2191" r:id="rId12"/>
    <p:sldId id="2109" r:id="rId13"/>
    <p:sldId id="1960" r:id="rId14"/>
    <p:sldId id="2175" r:id="rId15"/>
    <p:sldId id="2192" r:id="rId16"/>
    <p:sldId id="2193" r:id="rId17"/>
    <p:sldId id="2194" r:id="rId18"/>
    <p:sldId id="2195" r:id="rId19"/>
    <p:sldId id="2196" r:id="rId20"/>
    <p:sldId id="2197" r:id="rId21"/>
    <p:sldId id="2199" r:id="rId22"/>
    <p:sldId id="2198" r:id="rId23"/>
    <p:sldId id="2209" r:id="rId24"/>
    <p:sldId id="2200" r:id="rId25"/>
    <p:sldId id="2185" r:id="rId26"/>
    <p:sldId id="2201" r:id="rId27"/>
    <p:sldId id="2202" r:id="rId28"/>
    <p:sldId id="2203" r:id="rId29"/>
    <p:sldId id="2204" r:id="rId30"/>
    <p:sldId id="2205" r:id="rId31"/>
    <p:sldId id="2210" r:id="rId32"/>
    <p:sldId id="2206" r:id="rId33"/>
    <p:sldId id="2207" r:id="rId34"/>
    <p:sldId id="2208" r:id="rId35"/>
    <p:sldId id="1948" r:id="rId36"/>
    <p:sldId id="1894" r:id="rId37"/>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E1C"/>
    <a:srgbClr val="FFF3E5"/>
    <a:srgbClr val="FFEBD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3271" autoAdjust="0"/>
    <p:restoredTop sz="86418" autoAdjust="0"/>
  </p:normalViewPr>
  <p:slideViewPr>
    <p:cSldViewPr>
      <p:cViewPr varScale="1">
        <p:scale>
          <a:sx n="97" d="100"/>
          <a:sy n="97" d="100"/>
        </p:scale>
        <p:origin x="-1498" y="-7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0" d="100"/>
        <a:sy n="40" d="100"/>
      </p:scale>
      <p:origin x="0" y="0"/>
    </p:cViewPr>
  </p:sorterViewPr>
  <p:notesViewPr>
    <p:cSldViewPr>
      <p:cViewPr varScale="1">
        <p:scale>
          <a:sx n="83" d="100"/>
          <a:sy n="83" d="100"/>
        </p:scale>
        <p:origin x="-3241" y="-84"/>
      </p:cViewPr>
      <p:guideLst>
        <p:guide orient="horz" pos="2932"/>
        <p:guide pos="2222"/>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dirty="0"/>
          </a:p>
        </p:txBody>
      </p:sp>
      <p:sp>
        <p:nvSpPr>
          <p:cNvPr id="3" name="Date Placeholder 2"/>
          <p:cNvSpPr>
            <a:spLocks noGrp="1"/>
          </p:cNvSpPr>
          <p:nvPr>
            <p:ph type="dt" idx="1"/>
          </p:nvPr>
        </p:nvSpPr>
        <p:spPr>
          <a:xfrm>
            <a:off x="3995217" y="0"/>
            <a:ext cx="3056414" cy="465455"/>
          </a:xfrm>
          <a:prstGeom prst="rect">
            <a:avLst/>
          </a:prstGeom>
        </p:spPr>
        <p:txBody>
          <a:bodyPr vert="horz" lIns="93497" tIns="46749" rIns="93497" bIns="46749" rtlCol="0"/>
          <a:lstStyle>
            <a:lvl1pPr algn="r">
              <a:defRPr sz="1200"/>
            </a:lvl1pPr>
          </a:lstStyle>
          <a:p>
            <a:fld id="{F468478F-85AB-4F2F-9836-360E2A3B8D3A}" type="datetimeFigureOut">
              <a:rPr lang="en-US" smtClean="0"/>
              <a:pPr/>
              <a:t>3/28/2022</a:t>
            </a:fld>
            <a:endParaRPr lang="en-US" dirty="0"/>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endParaRPr lang="en-US" dirty="0"/>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7" tIns="46749" rIns="93497" bIns="467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a:defRPr sz="1200"/>
            </a:lvl1pPr>
          </a:lstStyle>
          <a:p>
            <a:fld id="{069C13DB-1E66-41C6-A5A3-6652159ABCB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698500"/>
            <a:ext cx="4654550" cy="34909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pPr/>
              <a:t>5</a:t>
            </a:fld>
            <a:endParaRPr lang="en-US" dirty="0"/>
          </a:p>
        </p:txBody>
      </p:sp>
      <p:sp>
        <p:nvSpPr>
          <p:cNvPr id="44034" name="Rectangle 2"/>
          <p:cNvSpPr>
            <a:spLocks noGrp="1" noRot="1" noChangeAspect="1" noChangeArrowheads="1" noTextEdit="1"/>
          </p:cNvSpPr>
          <p:nvPr>
            <p:ph type="sldImg"/>
          </p:nvPr>
        </p:nvSpPr>
        <p:spPr>
          <a:xfrm>
            <a:off x="1200150" y="698500"/>
            <a:ext cx="4654550" cy="3490913"/>
          </a:xfrm>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35</a:t>
            </a:fld>
            <a:endParaRPr lang="en-US" dirty="0">
              <a:solidFill>
                <a:prstClr val="black"/>
              </a:solidFill>
            </a:endParaRPr>
          </a:p>
        </p:txBody>
      </p:sp>
      <p:sp>
        <p:nvSpPr>
          <p:cNvPr id="44034" name="Rectangle 2"/>
          <p:cNvSpPr>
            <a:spLocks noGrp="1" noRot="1" noChangeAspect="1" noChangeArrowheads="1" noTextEdit="1"/>
          </p:cNvSpPr>
          <p:nvPr>
            <p:ph type="sldImg"/>
          </p:nvPr>
        </p:nvSpPr>
        <p:spPr>
          <a:xfrm>
            <a:off x="1200150" y="698500"/>
            <a:ext cx="4654550" cy="3490913"/>
          </a:xfrm>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4"/>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3/28/2022</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3"/>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3/28/2022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3/28/2022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9" name="Title 28"/>
          <p:cNvSpPr>
            <a:spLocks noGrp="1"/>
          </p:cNvSpPr>
          <p:nvPr>
            <p:ph type="ctrTitle"/>
          </p:nvPr>
        </p:nvSpPr>
        <p:spPr>
          <a:xfrm>
            <a:off x="381000" y="4853414"/>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3/28/2022</a:t>
            </a:fld>
            <a:endParaRPr lang="en-US" dirty="0">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3"/>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3/28/2022</a:t>
            </a:fld>
            <a:endParaRPr lang="en-US" dirty="0">
              <a:solidFill>
                <a:srgbClr val="F0A22E">
                  <a:shade val="75000"/>
                </a:srgbClr>
              </a:solidFill>
            </a:endParaRPr>
          </a:p>
        </p:txBody>
      </p:sp>
      <p:sp>
        <p:nvSpPr>
          <p:cNvPr id="19" name="Footer Placeholder 18"/>
          <p:cNvSpPr>
            <a:spLocks noGrp="1"/>
          </p:cNvSpPr>
          <p:nvPr>
            <p:ph type="ftr" sz="quarter" idx="11"/>
          </p:nvPr>
        </p:nvSpPr>
        <p:spPr>
          <a:xfrm>
            <a:off x="3581400" y="76202"/>
            <a:ext cx="2895600" cy="288925"/>
          </a:xfrm>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3"/>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3/28/2022</a:t>
            </a:fld>
            <a:endParaRPr lang="en-US" dirty="0">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8" name="Title 7"/>
          <p:cNvSpPr>
            <a:spLocks noGrp="1"/>
          </p:cNvSpPr>
          <p:nvPr>
            <p:ph type="title"/>
          </p:nvPr>
        </p:nvSpPr>
        <p:spPr>
          <a:xfrm>
            <a:off x="180475" y="2947085"/>
            <a:ext cx="8686800" cy="1184827"/>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3/28/2022</a:t>
            </a:fld>
            <a:endParaRPr lang="en-US" dirty="0">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1"/>
            <a:ext cx="8610600" cy="882651"/>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49"/>
            <a:ext cx="4290556"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30" y="666749"/>
            <a:ext cx="4292241"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9"/>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9"/>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3/28/2022</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3/28/2022</a:t>
            </a:fld>
            <a:endParaRPr lang="en-US" dirty="0">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3/28/2022</a:t>
            </a:fld>
            <a:endParaRPr lang="en-US" dirty="0">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Title 11"/>
          <p:cNvSpPr>
            <a:spLocks noGrp="1"/>
          </p:cNvSpPr>
          <p:nvPr>
            <p:ph type="title"/>
          </p:nvPr>
        </p:nvSpPr>
        <p:spPr>
          <a:xfrm>
            <a:off x="457200" y="5486402"/>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5"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3/28/2022</a:t>
            </a:fld>
            <a:endParaRPr lang="en-US" dirty="0">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3/28/2022</a:t>
            </a:fld>
            <a:endParaRPr lang="en-US" dirty="0"/>
          </a:p>
        </p:txBody>
      </p:sp>
      <p:sp>
        <p:nvSpPr>
          <p:cNvPr id="19" name="Footer Placeholder 18"/>
          <p:cNvSpPr>
            <a:spLocks noGrp="1"/>
          </p:cNvSpPr>
          <p:nvPr>
            <p:ph type="ftr" sz="quarter" idx="11"/>
          </p:nvPr>
        </p:nvSpPr>
        <p:spPr>
          <a:xfrm>
            <a:off x="3581400" y="76202"/>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3"/>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5"/>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3/28/2022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9"/>
            <a:ext cx="5867400" cy="768351"/>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3/28/2022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3/28/2022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3/28/2022</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dirty="0"/>
          </a:p>
        </p:txBody>
      </p:sp>
      <p:sp>
        <p:nvSpPr>
          <p:cNvPr id="8" name="Title 7"/>
          <p:cNvSpPr>
            <a:spLocks noGrp="1"/>
          </p:cNvSpPr>
          <p:nvPr>
            <p:ph type="title"/>
          </p:nvPr>
        </p:nvSpPr>
        <p:spPr>
          <a:xfrm>
            <a:off x="180475" y="2947085"/>
            <a:ext cx="8686800" cy="1184827"/>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3/28/2022</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1"/>
            <a:ext cx="8610600" cy="882651"/>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49"/>
            <a:ext cx="4290556"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30" y="666749"/>
            <a:ext cx="4292241"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9"/>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9"/>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3/28/2022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3/28/2022</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3/28/2022</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2"/>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5"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3/28/2022</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5"/>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pPr/>
              <a:t>3/28/2022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9"/>
            <a:ext cx="5867400" cy="768351"/>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9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3"/>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2"/>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3/28/2022</a:t>
            </a:fld>
            <a:endParaRPr lang="en-US" dirty="0"/>
          </a:p>
        </p:txBody>
      </p:sp>
      <p:sp>
        <p:nvSpPr>
          <p:cNvPr id="28" name="Footer Placeholder 27"/>
          <p:cNvSpPr>
            <a:spLocks noGrp="1"/>
          </p:cNvSpPr>
          <p:nvPr>
            <p:ph type="ftr" sz="quarter" idx="3"/>
          </p:nvPr>
        </p:nvSpPr>
        <p:spPr>
          <a:xfrm>
            <a:off x="3124200" y="76202"/>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1"/>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9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9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Text Placeholder 7"/>
          <p:cNvSpPr>
            <a:spLocks noGrp="1"/>
          </p:cNvSpPr>
          <p:nvPr>
            <p:ph type="body" idx="1"/>
          </p:nvPr>
        </p:nvSpPr>
        <p:spPr>
          <a:xfrm>
            <a:off x="304800" y="1554163"/>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2"/>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3/28/2022</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2"/>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1"/>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9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Straight Connector 11"/>
          <p:cNvSpPr>
            <a:spLocks noChangeShapeType="1"/>
          </p:cNvSpPr>
          <p:nvPr/>
        </p:nvSpPr>
        <p:spPr bwMode="auto">
          <a:xfrm>
            <a:off x="514350" y="105798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hyperlink" Target="https://bit.ly/surveyofpaulineepistles"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stretch>
            <a:fillRect/>
          </a:stretch>
        </p:blipFill>
        <p:spPr>
          <a:xfrm>
            <a:off x="0" y="0"/>
            <a:ext cx="9144000" cy="6858000"/>
          </a:xfrm>
          <a:prstGeom prst="rect">
            <a:avLst/>
          </a:prstGeom>
        </p:spPr>
      </p:pic>
      <p:sp>
        <p:nvSpPr>
          <p:cNvPr id="11" name="Rectangle 10"/>
          <p:cNvSpPr/>
          <p:nvPr/>
        </p:nvSpPr>
        <p:spPr>
          <a:xfrm>
            <a:off x="0" y="279402"/>
            <a:ext cx="9144000" cy="1538883"/>
          </a:xfrm>
          <a:prstGeom prst="rect">
            <a:avLst/>
          </a:prstGeom>
        </p:spPr>
        <p:txBody>
          <a:bodyPr wrap="square">
            <a:spAutoFit/>
          </a:bodyPr>
          <a:lstStyle/>
          <a:p>
            <a:pPr algn="ctr"/>
            <a:r>
              <a:rPr lang="en-US" sz="5400" b="1" dirty="0" smtClean="0">
                <a:ln w="12700">
                  <a:solidFill>
                    <a:srgbClr val="002060"/>
                  </a:solidFill>
                </a:ln>
                <a:solidFill>
                  <a:srgbClr val="C00000"/>
                </a:solidFill>
                <a:effectLst>
                  <a:outerShdw blurRad="63500" dist="63500" dir="2700000" algn="tl">
                    <a:srgbClr val="000000">
                      <a:alpha val="45000"/>
                    </a:srgbClr>
                  </a:outerShdw>
                </a:effectLst>
                <a:latin typeface="Britannic Bold" pitchFamily="34" charset="0"/>
              </a:rPr>
              <a:t> </a:t>
            </a: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“Freedom, Faith, Love, and Truth”</a:t>
            </a:r>
          </a:p>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5:1 – 12 </a:t>
            </a:r>
          </a:p>
        </p:txBody>
      </p:sp>
      <p:sp>
        <p:nvSpPr>
          <p:cNvPr id="10" name="Rectangle 9"/>
          <p:cNvSpPr/>
          <p:nvPr/>
        </p:nvSpPr>
        <p:spPr>
          <a:xfrm>
            <a:off x="0" y="4953002"/>
            <a:ext cx="9144000" cy="1323439"/>
          </a:xfrm>
          <a:prstGeom prst="rect">
            <a:avLst/>
          </a:prstGeom>
        </p:spPr>
        <p:txBody>
          <a:bodyPr wrap="square">
            <a:spAutoFit/>
          </a:bodyPr>
          <a:lstStyle/>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Week  11  </a:t>
            </a:r>
          </a:p>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30 March 2022</a:t>
            </a:r>
            <a:endParaRPr lang="en-US" sz="4000" b="1" dirty="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1000"/>
                                        <p:tgtEl>
                                          <p:spTgt spid="11">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wipe(left)">
                                      <p:cBhvr>
                                        <p:cTn id="10" dur="1000"/>
                                        <p:tgtEl>
                                          <p:spTgt spid="11">
                                            <p:txEl>
                                              <p:pRg st="1" end="1"/>
                                            </p:txEl>
                                          </p:spTgt>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wipe(left)">
                                      <p:cBhvr>
                                        <p:cTn id="14" dur="1000"/>
                                        <p:tgtEl>
                                          <p:spTgt spid="10">
                                            <p:txEl>
                                              <p:pRg st="0" end="0"/>
                                            </p:txEl>
                                          </p:spTgt>
                                        </p:tgtEl>
                                      </p:cBhvr>
                                    </p:animEffect>
                                  </p:childTnLst>
                                </p:cTn>
                              </p:par>
                              <p:par>
                                <p:cTn id="15" presetID="22" presetClass="entr" presetSubtype="8" fill="hold" nodeType="with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wipe(left)">
                                      <p:cBhvr>
                                        <p:cTn id="17" dur="1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393954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The yoke of legalism restricts us by convincing us that an inflexible list of “</a:t>
            </a:r>
            <a:r>
              <a:rPr lang="en-US" sz="2400" b="1" dirty="0" smtClean="0">
                <a:effectLst>
                  <a:outerShdw blurRad="38100" dist="38100" dir="2700000" algn="tl">
                    <a:srgbClr val="000000">
                      <a:alpha val="43137"/>
                    </a:srgbClr>
                  </a:outerShdw>
                </a:effectLst>
                <a:latin typeface="Cambria" pitchFamily="18" charset="0"/>
              </a:rPr>
              <a:t>thou shalts</a:t>
            </a:r>
            <a:r>
              <a:rPr lang="en-US" sz="2400" b="1" dirty="0" smtClean="0">
                <a:latin typeface="Cambria" pitchFamily="18" charset="0"/>
              </a:rPr>
              <a:t>” and “</a:t>
            </a:r>
            <a:r>
              <a:rPr lang="en-US" sz="2400" b="1" dirty="0" smtClean="0">
                <a:effectLst>
                  <a:outerShdw blurRad="38100" dist="38100" dir="2700000" algn="tl">
                    <a:srgbClr val="000000">
                      <a:alpha val="43137"/>
                    </a:srgbClr>
                  </a:outerShdw>
                </a:effectLst>
                <a:latin typeface="Cambria" pitchFamily="18" charset="0"/>
              </a:rPr>
              <a:t>thou shalt nots</a:t>
            </a:r>
            <a:r>
              <a:rPr lang="en-US" sz="2400" b="1" dirty="0" smtClean="0">
                <a:latin typeface="Cambria" pitchFamily="18" charset="0"/>
              </a:rPr>
              <a:t>” is the safest way to remain pure and acceptable to God.  Believers caught in the yoke of legalism always search for partners to share the burden with them, recruiting more converts to the cause of slavery.  </a:t>
            </a:r>
          </a:p>
          <a:p>
            <a:pPr indent="457200">
              <a:spcAft>
                <a:spcPts val="1200"/>
              </a:spcAft>
            </a:pPr>
            <a:r>
              <a:rPr lang="en-US" sz="2400" b="1" dirty="0" smtClean="0">
                <a:latin typeface="Cambria" pitchFamily="18" charset="0"/>
              </a:rPr>
              <a:t>The more legalist attached to the chain gang, the better—that’s their mentality.  Yet Paul’s exhortation breaks the yoke before it catches us by the neck:  Don’t surrender your freedom; defend it with your life.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5:1</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alpha val="90000"/>
          </a:schemeClr>
        </a:solidFill>
        <a:effectLst/>
      </p:bgPr>
    </p:bg>
    <p:spTree>
      <p:nvGrpSpPr>
        <p:cNvPr id="1" name=""/>
        <p:cNvGrpSpPr/>
        <p:nvPr/>
      </p:nvGrpSpPr>
      <p:grpSpPr>
        <a:xfrm>
          <a:off x="0" y="0"/>
          <a:ext cx="0" cy="0"/>
          <a:chOff x="0" y="0"/>
          <a:chExt cx="0" cy="0"/>
        </a:xfrm>
      </p:grpSpPr>
      <p:pic>
        <p:nvPicPr>
          <p:cNvPr id="57346" name="Picture 2" descr="Galatians 5v1 freedom 01"/>
          <p:cNvPicPr>
            <a:picLocks noChangeAspect="1" noChangeArrowheads="1"/>
          </p:cNvPicPr>
          <p:nvPr/>
        </p:nvPicPr>
        <p:blipFill>
          <a:blip r:embed="rId2" cstate="print"/>
          <a:srcRect/>
          <a:stretch>
            <a:fillRect/>
          </a:stretch>
        </p:blipFill>
        <p:spPr bwMode="auto">
          <a:xfrm>
            <a:off x="457200" y="762000"/>
            <a:ext cx="8304868" cy="5105400"/>
          </a:xfrm>
          <a:prstGeom prst="rect">
            <a:avLst/>
          </a:prstGeom>
          <a:ln>
            <a:noFill/>
          </a:ln>
          <a:effectLst>
            <a:outerShdw blurRad="190500" algn="tl" rotWithShape="0">
              <a:srgbClr val="000000">
                <a:alpha val="70000"/>
              </a:srgbClr>
            </a:outerShdw>
          </a:effec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57346"/>
                                        </p:tgtEl>
                                        <p:attrNameLst>
                                          <p:attrName>style.visibility</p:attrName>
                                        </p:attrNameLst>
                                      </p:cBhvr>
                                      <p:to>
                                        <p:strVal val="visible"/>
                                      </p:to>
                                    </p:set>
                                    <p:animEffect transition="in" filter="diamond(out)">
                                      <p:cBhvr>
                                        <p:cTn id="7" dur="2000"/>
                                        <p:tgtEl>
                                          <p:spTgt spid="57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a:solidFill>
            <a:srgbClr val="0070C0"/>
          </a:solidFill>
          <a:ln>
            <a:noFill/>
          </a:ln>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5:2 – 6</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sp>
        <p:nvSpPr>
          <p:cNvPr id="4" name="TextBox 3"/>
          <p:cNvSpPr txBox="1"/>
          <p:nvPr/>
        </p:nvSpPr>
        <p:spPr>
          <a:xfrm>
            <a:off x="381000" y="1087189"/>
            <a:ext cx="8458200" cy="5262979"/>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182880" tIns="182880" rIns="182880" bIns="91440" rtlCol="0">
            <a:spAutoFit/>
          </a:bodyPr>
          <a:lstStyle/>
          <a:p>
            <a:r>
              <a:rPr lang="en-US" sz="2700" b="1" baseline="30000" dirty="0" smtClean="0">
                <a:effectLst>
                  <a:outerShdw blurRad="38100" dist="38100" dir="2700000" algn="tl">
                    <a:srgbClr val="000000">
                      <a:alpha val="43137"/>
                    </a:srgbClr>
                  </a:outerShdw>
                </a:effectLst>
                <a:latin typeface="Georgia" pitchFamily="18" charset="0"/>
              </a:rPr>
              <a:t>2</a:t>
            </a:r>
            <a:r>
              <a:rPr lang="en-US" sz="2700" i="1" dirty="0" smtClean="0">
                <a:latin typeface="Georgia" pitchFamily="18" charset="0"/>
              </a:rPr>
              <a:t>Mark my words!  I, Paul, tell you that if you let yourselves be circumcised, Christ will be of no value to you at all.  </a:t>
            </a:r>
            <a:r>
              <a:rPr lang="en-US" sz="2700" b="1" baseline="30000" dirty="0" smtClean="0">
                <a:effectLst>
                  <a:outerShdw blurRad="38100" dist="38100" dir="2700000" algn="tl">
                    <a:srgbClr val="000000">
                      <a:alpha val="43137"/>
                    </a:srgbClr>
                  </a:outerShdw>
                </a:effectLst>
                <a:latin typeface="Georgia" pitchFamily="18" charset="0"/>
              </a:rPr>
              <a:t>3</a:t>
            </a:r>
            <a:r>
              <a:rPr lang="en-US" sz="2700" i="1" dirty="0" smtClean="0">
                <a:latin typeface="Georgia" pitchFamily="18" charset="0"/>
              </a:rPr>
              <a:t>Again I declare to every man who lets himself be circumcised that he is obligated to obey the whole law.  </a:t>
            </a:r>
            <a:r>
              <a:rPr lang="en-US" sz="2700" b="1" baseline="30000" dirty="0" smtClean="0">
                <a:effectLst>
                  <a:outerShdw blurRad="38100" dist="38100" dir="2700000" algn="tl">
                    <a:srgbClr val="000000">
                      <a:alpha val="43137"/>
                    </a:srgbClr>
                  </a:outerShdw>
                </a:effectLst>
                <a:latin typeface="Georgia" pitchFamily="18" charset="0"/>
              </a:rPr>
              <a:t>4</a:t>
            </a:r>
            <a:r>
              <a:rPr lang="en-US" sz="2700" i="1" dirty="0" smtClean="0">
                <a:latin typeface="Georgia" pitchFamily="18" charset="0"/>
              </a:rPr>
              <a:t>You who are trying to be justified by the law have been alienated from Christ; you have fallen away from grace.  </a:t>
            </a:r>
            <a:r>
              <a:rPr lang="en-US" sz="2700" b="1" baseline="30000" dirty="0" smtClean="0">
                <a:effectLst>
                  <a:outerShdw blurRad="38100" dist="38100" dir="2700000" algn="tl">
                    <a:srgbClr val="000000">
                      <a:alpha val="43137"/>
                    </a:srgbClr>
                  </a:outerShdw>
                </a:effectLst>
                <a:latin typeface="Georgia" pitchFamily="18" charset="0"/>
              </a:rPr>
              <a:t>5</a:t>
            </a:r>
            <a:r>
              <a:rPr lang="en-US" sz="2700" i="1" dirty="0" smtClean="0">
                <a:latin typeface="Georgia" pitchFamily="18" charset="0"/>
              </a:rPr>
              <a:t>For through the Spirit we eagerly await by faith the righteousness for which we hope.  </a:t>
            </a:r>
            <a:r>
              <a:rPr lang="en-US" sz="2700" b="1" baseline="30000" dirty="0" smtClean="0">
                <a:effectLst>
                  <a:outerShdw blurRad="38100" dist="38100" dir="2700000" algn="tl">
                    <a:srgbClr val="000000">
                      <a:alpha val="43137"/>
                    </a:srgbClr>
                  </a:outerShdw>
                </a:effectLst>
                <a:latin typeface="Georgia" pitchFamily="18" charset="0"/>
              </a:rPr>
              <a:t>6</a:t>
            </a:r>
            <a:r>
              <a:rPr lang="en-US" sz="2700" i="1" dirty="0" smtClean="0">
                <a:latin typeface="Georgia" pitchFamily="18" charset="0"/>
              </a:rPr>
              <a:t>For in Christ Jesus neither circumcision nor uncircumcision has any value.  The only thing that counts is faith expressing itself through love.</a:t>
            </a: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467820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 now turns his attention to those who have begun to embrace legalism.  Having been duped by the deceivers, many have let that cruel yoke of slavery slip gently around their necks.  Paul exhorts the Galatians to reject its flawed legalism and return to a life of grace before the </a:t>
            </a:r>
            <a:r>
              <a:rPr lang="en-US" sz="2400" b="1" dirty="0" smtClean="0">
                <a:effectLst>
                  <a:outerShdw blurRad="38100" dist="38100" dir="2700000" algn="tl">
                    <a:srgbClr val="000000">
                      <a:alpha val="43137"/>
                    </a:srgbClr>
                  </a:outerShdw>
                </a:effectLst>
                <a:latin typeface="Cambria" pitchFamily="18" charset="0"/>
              </a:rPr>
              <a:t>Judaizers</a:t>
            </a:r>
            <a:r>
              <a:rPr lang="en-US" sz="2400" b="1" dirty="0" smtClean="0">
                <a:latin typeface="Cambria" pitchFamily="18" charset="0"/>
              </a:rPr>
              <a:t> screw the bolts tight and bind them in permanent chains.  </a:t>
            </a:r>
          </a:p>
          <a:p>
            <a:pPr indent="457200">
              <a:spcAft>
                <a:spcPts val="1200"/>
              </a:spcAft>
            </a:pPr>
            <a:r>
              <a:rPr lang="en-US" sz="2400" b="1" dirty="0" smtClean="0">
                <a:latin typeface="Cambria" pitchFamily="18" charset="0"/>
              </a:rPr>
              <a:t>Those Galatians who had received circumcision as a sign of their covenant commitment to keep the Law were snubbing the very One who had freed them from the Law: Jesus Christ (</a:t>
            </a:r>
            <a:r>
              <a:rPr lang="en-US" sz="2400" b="1" dirty="0" smtClean="0">
                <a:effectLst>
                  <a:outerShdw blurRad="38100" dist="38100" dir="2700000" algn="tl">
                    <a:srgbClr val="000000">
                      <a:alpha val="43137"/>
                    </a:srgbClr>
                  </a:outerShdw>
                </a:effectLst>
                <a:latin typeface="Cambria" pitchFamily="18" charset="0"/>
              </a:rPr>
              <a:t>5:2</a:t>
            </a:r>
            <a:r>
              <a:rPr lang="en-US" sz="2400" b="1" dirty="0" smtClean="0">
                <a:latin typeface="Cambria" pitchFamily="18" charset="0"/>
              </a:rPr>
              <a:t>).  When Paul speaks of circumcision, we need to understand that he’s using this Jewish ritual to point to the whole of the </a:t>
            </a:r>
            <a:r>
              <a:rPr lang="en-US" sz="2400" b="1" dirty="0" smtClean="0">
                <a:effectLst>
                  <a:outerShdw blurRad="38100" dist="38100" dir="2700000" algn="tl">
                    <a:srgbClr val="000000">
                      <a:alpha val="43137"/>
                    </a:srgbClr>
                  </a:outerShdw>
                </a:effectLst>
                <a:latin typeface="Cambria" pitchFamily="18" charset="0"/>
              </a:rPr>
              <a:t>Judaizers</a:t>
            </a:r>
            <a:r>
              <a:rPr lang="en-US" sz="2400" b="1" dirty="0" smtClean="0">
                <a:latin typeface="Cambria" pitchFamily="18" charset="0"/>
              </a:rPr>
              <a:t>’ lifestyle.</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5:2 – 6</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4031873"/>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Just as baptism was the sign of dying to the Law and being raised to a new life of freedom, circumcision was the sign of submission to the Law, essentially reversing and undoing the sign of baptism!  </a:t>
            </a:r>
          </a:p>
          <a:p>
            <a:pPr indent="457200">
              <a:spcAft>
                <a:spcPts val="1200"/>
              </a:spcAft>
            </a:pPr>
            <a:r>
              <a:rPr lang="en-US" sz="2400" b="1" dirty="0" smtClean="0">
                <a:latin typeface="Cambria" pitchFamily="18" charset="0"/>
              </a:rPr>
              <a:t>Paul delineates </a:t>
            </a:r>
            <a:r>
              <a:rPr lang="en-US" sz="2400" b="1" u="sng" dirty="0" smtClean="0">
                <a:latin typeface="Cambria" pitchFamily="18" charset="0"/>
              </a:rPr>
              <a:t>three</a:t>
            </a:r>
            <a:r>
              <a:rPr lang="en-US" sz="2400" b="1" dirty="0" smtClean="0">
                <a:latin typeface="Cambria" pitchFamily="18" charset="0"/>
              </a:rPr>
              <a:t> </a:t>
            </a:r>
            <a:r>
              <a:rPr lang="en-US" sz="2400" b="1" u="sng" dirty="0" smtClean="0">
                <a:latin typeface="Cambria" pitchFamily="18" charset="0"/>
              </a:rPr>
              <a:t>consequences</a:t>
            </a:r>
            <a:r>
              <a:rPr lang="en-US" sz="2400" b="1" dirty="0" smtClean="0">
                <a:latin typeface="Cambria" pitchFamily="18" charset="0"/>
              </a:rPr>
              <a:t> of entering into the lifestyle of legalism through the sign of circumcision: </a:t>
            </a:r>
          </a:p>
          <a:p>
            <a:pPr indent="457200">
              <a:spcAft>
                <a:spcPts val="1200"/>
              </a:spcAft>
            </a:pPr>
            <a:r>
              <a:rPr lang="en-US" sz="2400" b="1" dirty="0" smtClean="0">
                <a:latin typeface="Cambria" pitchFamily="18" charset="0"/>
              </a:rPr>
              <a:t>~ “Christ will be of no benefit to you” (</a:t>
            </a:r>
            <a:r>
              <a:rPr lang="en-US" sz="2400" b="1" dirty="0" smtClean="0">
                <a:effectLst>
                  <a:outerShdw blurRad="38100" dist="38100" dir="2700000" algn="tl">
                    <a:srgbClr val="000000">
                      <a:alpha val="43137"/>
                    </a:srgbClr>
                  </a:outerShdw>
                </a:effectLst>
                <a:latin typeface="Cambria" pitchFamily="18" charset="0"/>
              </a:rPr>
              <a:t>5:2</a:t>
            </a:r>
            <a:r>
              <a:rPr lang="en-US" sz="2400" b="1" dirty="0" smtClean="0">
                <a:latin typeface="Cambria" pitchFamily="18" charset="0"/>
              </a:rPr>
              <a:t>).</a:t>
            </a:r>
          </a:p>
          <a:p>
            <a:pPr indent="457200">
              <a:spcAft>
                <a:spcPts val="1200"/>
              </a:spcAft>
            </a:pPr>
            <a:r>
              <a:rPr lang="en-US" sz="2400" b="1" dirty="0" smtClean="0">
                <a:latin typeface="Cambria" pitchFamily="18" charset="0"/>
              </a:rPr>
              <a:t>~ You will be obligated “to keep the whole Law” (</a:t>
            </a:r>
            <a:r>
              <a:rPr lang="en-US" sz="2400" b="1" dirty="0" smtClean="0">
                <a:effectLst>
                  <a:outerShdw blurRad="38100" dist="38100" dir="2700000" algn="tl">
                    <a:srgbClr val="000000">
                      <a:alpha val="43137"/>
                    </a:srgbClr>
                  </a:outerShdw>
                </a:effectLst>
                <a:latin typeface="Cambria" pitchFamily="18" charset="0"/>
              </a:rPr>
              <a:t>5:3</a:t>
            </a:r>
            <a:r>
              <a:rPr lang="en-US" sz="2400" b="1" dirty="0" smtClean="0">
                <a:latin typeface="Cambria" pitchFamily="18" charset="0"/>
              </a:rPr>
              <a:t>). </a:t>
            </a:r>
          </a:p>
          <a:p>
            <a:pPr indent="457200">
              <a:spcAft>
                <a:spcPts val="1200"/>
              </a:spcAft>
            </a:pPr>
            <a:r>
              <a:rPr lang="en-US" sz="2400" b="1" dirty="0" smtClean="0">
                <a:latin typeface="Cambria" pitchFamily="18" charset="0"/>
              </a:rPr>
              <a:t>~ You will be alienated from Christ’s grace (</a:t>
            </a:r>
            <a:r>
              <a:rPr lang="en-US" sz="2400" b="1" dirty="0" smtClean="0">
                <a:effectLst>
                  <a:outerShdw blurRad="38100" dist="38100" dir="2700000" algn="tl">
                    <a:srgbClr val="000000">
                      <a:alpha val="43137"/>
                    </a:srgbClr>
                  </a:outerShdw>
                </a:effectLst>
                <a:latin typeface="Cambria" pitchFamily="18" charset="0"/>
              </a:rPr>
              <a:t>5:4</a:t>
            </a:r>
            <a:r>
              <a:rPr lang="en-US" sz="2400" b="1" dirty="0" smtClean="0">
                <a:latin typeface="Cambria" pitchFamily="18" charset="0"/>
              </a:rPr>
              <a:t>).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5:2 – 6</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4093428"/>
          </a:xfrm>
          <a:prstGeom prst="rect">
            <a:avLst/>
          </a:prstGeom>
          <a:noFill/>
          <a:effectLst/>
        </p:spPr>
        <p:txBody>
          <a:bodyPr wrap="square" rtlCol="0">
            <a:spAutoFit/>
          </a:bodyPr>
          <a:lstStyle/>
          <a:p>
            <a:pPr indent="457200">
              <a:spcAft>
                <a:spcPts val="1200"/>
              </a:spcAft>
            </a:pPr>
            <a:r>
              <a:rPr lang="en-US" sz="2200" b="1" dirty="0" smtClean="0">
                <a:effectLst>
                  <a:outerShdw blurRad="38100" dist="38100" dir="2700000" algn="tl">
                    <a:srgbClr val="000000">
                      <a:alpha val="43137"/>
                    </a:srgbClr>
                  </a:outerShdw>
                </a:effectLst>
                <a:latin typeface="Cambria" pitchFamily="18" charset="0"/>
              </a:rPr>
              <a:t>FIRST</a:t>
            </a:r>
            <a:r>
              <a:rPr lang="en-US" sz="2400" b="1" dirty="0" smtClean="0">
                <a:latin typeface="Cambria" pitchFamily="18" charset="0"/>
              </a:rPr>
              <a:t> – by receiving circumcision, the Galatians would have been saying that Jesus’ sacrifice on the cross was insufficient either to save them or to sanctify them (</a:t>
            </a:r>
            <a:r>
              <a:rPr lang="en-US" sz="2400" b="1" dirty="0" smtClean="0">
                <a:effectLst>
                  <a:outerShdw blurRad="38100" dist="38100" dir="2700000" algn="tl">
                    <a:srgbClr val="000000">
                      <a:alpha val="43137"/>
                    </a:srgbClr>
                  </a:outerShdw>
                </a:effectLst>
                <a:latin typeface="Cambria" pitchFamily="18" charset="0"/>
              </a:rPr>
              <a:t>5:2</a:t>
            </a:r>
            <a:r>
              <a:rPr lang="en-US" sz="2400" b="1" dirty="0" smtClean="0">
                <a:latin typeface="Cambria" pitchFamily="18" charset="0"/>
              </a:rPr>
              <a:t>).  </a:t>
            </a:r>
          </a:p>
          <a:p>
            <a:pPr indent="457200">
              <a:spcAft>
                <a:spcPts val="1200"/>
              </a:spcAft>
            </a:pPr>
            <a:r>
              <a:rPr lang="en-US" sz="2400" b="1" dirty="0" smtClean="0">
                <a:latin typeface="Cambria" pitchFamily="18" charset="0"/>
              </a:rPr>
              <a:t>They would have been trying to add to His payment for sin.  By accepting the idea of righteousness by their own works, they were rejecting the work of Christ that provides righteousness by faith.    </a:t>
            </a:r>
          </a:p>
          <a:p>
            <a:pPr indent="457200">
              <a:spcAft>
                <a:spcPts val="1200"/>
              </a:spcAft>
            </a:pPr>
            <a:r>
              <a:rPr lang="en-US" sz="2400" b="1" dirty="0" smtClean="0">
                <a:latin typeface="Cambria" pitchFamily="18" charset="0"/>
              </a:rPr>
              <a:t>From a legalistic point of view, Christ might as well not have come at all.  By turning to the Law, they were turning from Christ.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5:2 – 6</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3724096"/>
          </a:xfrm>
          <a:prstGeom prst="rect">
            <a:avLst/>
          </a:prstGeom>
          <a:noFill/>
          <a:effectLst/>
        </p:spPr>
        <p:txBody>
          <a:bodyPr wrap="square" rtlCol="0">
            <a:spAutoFit/>
          </a:bodyPr>
          <a:lstStyle/>
          <a:p>
            <a:pPr indent="457200">
              <a:spcAft>
                <a:spcPts val="1200"/>
              </a:spcAft>
            </a:pPr>
            <a:r>
              <a:rPr lang="en-US" sz="2200" b="1" dirty="0" smtClean="0">
                <a:effectLst>
                  <a:outerShdw blurRad="38100" dist="38100" dir="2700000" algn="tl">
                    <a:srgbClr val="000000">
                      <a:alpha val="43137"/>
                    </a:srgbClr>
                  </a:outerShdw>
                </a:effectLst>
                <a:latin typeface="Cambria" pitchFamily="18" charset="0"/>
              </a:rPr>
              <a:t>SECOND</a:t>
            </a:r>
            <a:r>
              <a:rPr lang="en-US" sz="2400" b="1" dirty="0" smtClean="0">
                <a:latin typeface="Cambria" pitchFamily="18" charset="0"/>
              </a:rPr>
              <a:t> – by receiving circumcision, the Galatians placed themselves under a covenant commitment to keep the whole Law (</a:t>
            </a:r>
            <a:r>
              <a:rPr lang="en-US" sz="2400" b="1" dirty="0" smtClean="0">
                <a:effectLst>
                  <a:outerShdw blurRad="38100" dist="38100" dir="2700000" algn="tl">
                    <a:srgbClr val="000000">
                      <a:alpha val="43137"/>
                    </a:srgbClr>
                  </a:outerShdw>
                </a:effectLst>
                <a:latin typeface="Cambria" pitchFamily="18" charset="0"/>
              </a:rPr>
              <a:t>5:3</a:t>
            </a:r>
            <a:r>
              <a:rPr lang="en-US" sz="2400" b="1" dirty="0" smtClean="0">
                <a:latin typeface="Cambria" pitchFamily="18" charset="0"/>
              </a:rPr>
              <a:t>).  </a:t>
            </a:r>
          </a:p>
          <a:p>
            <a:pPr indent="457200">
              <a:spcAft>
                <a:spcPts val="1200"/>
              </a:spcAft>
            </a:pPr>
            <a:r>
              <a:rPr lang="en-US" sz="2400" b="1" dirty="0" smtClean="0">
                <a:latin typeface="Cambria" pitchFamily="18" charset="0"/>
              </a:rPr>
              <a:t>Just as wedding vows place a person into a covenant relationship as a husband or wife, circumcision obligates people to follow the lifestyle it initiates.    </a:t>
            </a:r>
          </a:p>
          <a:p>
            <a:pPr indent="457200">
              <a:spcAft>
                <a:spcPts val="1200"/>
              </a:spcAft>
            </a:pPr>
            <a:r>
              <a:rPr lang="en-US" sz="2400" b="1" dirty="0" smtClean="0">
                <a:latin typeface="Cambria" pitchFamily="18" charset="0"/>
              </a:rPr>
              <a:t>The Galatians couldn’t choose just one small part of the Law.  Once they chose any of it, they had really chosen all of it.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5:2 – 6</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4832092"/>
          </a:xfrm>
          <a:prstGeom prst="rect">
            <a:avLst/>
          </a:prstGeom>
          <a:noFill/>
          <a:effectLst/>
        </p:spPr>
        <p:txBody>
          <a:bodyPr wrap="square" rtlCol="0">
            <a:spAutoFit/>
          </a:bodyPr>
          <a:lstStyle/>
          <a:p>
            <a:pPr indent="457200">
              <a:spcAft>
                <a:spcPts val="1200"/>
              </a:spcAft>
            </a:pPr>
            <a:r>
              <a:rPr lang="en-US" sz="2200" b="1" dirty="0" smtClean="0">
                <a:effectLst>
                  <a:outerShdw blurRad="38100" dist="38100" dir="2700000" algn="tl">
                    <a:srgbClr val="000000">
                      <a:alpha val="43137"/>
                    </a:srgbClr>
                  </a:outerShdw>
                </a:effectLst>
                <a:latin typeface="Cambria" pitchFamily="18" charset="0"/>
              </a:rPr>
              <a:t>THIRD</a:t>
            </a:r>
            <a:r>
              <a:rPr lang="en-US" sz="2400" b="1" dirty="0" smtClean="0">
                <a:latin typeface="Cambria" pitchFamily="18" charset="0"/>
              </a:rPr>
              <a:t> – by receiving circumcision, the Galatians severed themselves from the grace of Christ (</a:t>
            </a:r>
            <a:r>
              <a:rPr lang="en-US" sz="2400" b="1" dirty="0" smtClean="0">
                <a:effectLst>
                  <a:outerShdw blurRad="38100" dist="38100" dir="2700000" algn="tl">
                    <a:srgbClr val="000000">
                      <a:alpha val="43137"/>
                    </a:srgbClr>
                  </a:outerShdw>
                </a:effectLst>
                <a:latin typeface="Cambria" pitchFamily="18" charset="0"/>
              </a:rPr>
              <a:t>5:4</a:t>
            </a:r>
            <a:r>
              <a:rPr lang="en-US" sz="2400" b="1" dirty="0" smtClean="0">
                <a:latin typeface="Cambria" pitchFamily="18" charset="0"/>
              </a:rPr>
              <a:t>).  </a:t>
            </a:r>
          </a:p>
          <a:p>
            <a:pPr indent="457200">
              <a:spcAft>
                <a:spcPts val="1200"/>
              </a:spcAft>
            </a:pPr>
            <a:r>
              <a:rPr lang="en-US" sz="2400" b="1" dirty="0" smtClean="0">
                <a:latin typeface="Cambria" pitchFamily="18" charset="0"/>
              </a:rPr>
              <a:t>Once the Galatians chose the Law as their savior and lord, they cut their ties to Christ as Savior and Lord.  Does this mean that the Galatians actually lost the eternal life they had received when they believed?  Not at all!  Paul is now discussing law and grace as two diametrically opposed rules of life.    </a:t>
            </a:r>
          </a:p>
          <a:p>
            <a:pPr indent="457200">
              <a:spcAft>
                <a:spcPts val="1200"/>
              </a:spcAft>
            </a:pPr>
            <a:r>
              <a:rPr lang="en-US" sz="2400" b="1" dirty="0" smtClean="0">
                <a:latin typeface="Cambria" pitchFamily="18" charset="0"/>
              </a:rPr>
              <a:t>Notice that Paul doesn’t say they had fallen from salvation.  When somebody chooses the legalistic lifestyle, they’ve fallen from the lifestyle of grace and all of its benefits.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5:2 – 6</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520142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They are seeking to be justified before God and men by their works done in the power of the flesh—their own abilities, unaided by grace—rather than by grace through faith by the power of the Holy Spirit.  In short, when we take up the torch of the flesh, we scorch the work of the Spirit.  </a:t>
            </a:r>
          </a:p>
          <a:p>
            <a:pPr indent="457200">
              <a:spcAft>
                <a:spcPts val="1200"/>
              </a:spcAft>
            </a:pPr>
            <a:r>
              <a:rPr lang="en-US" sz="2400" b="1" dirty="0" smtClean="0">
                <a:latin typeface="Cambria" pitchFamily="18" charset="0"/>
              </a:rPr>
              <a:t>What are some difference between living in the flesh and living by faith?  </a:t>
            </a:r>
            <a:r>
              <a:rPr lang="en-US" sz="2400" b="1" dirty="0" smtClean="0">
                <a:effectLst>
                  <a:outerShdw blurRad="38100" dist="38100" dir="2700000" algn="tl">
                    <a:srgbClr val="000000">
                      <a:alpha val="43137"/>
                    </a:srgbClr>
                  </a:outerShdw>
                </a:effectLst>
                <a:latin typeface="Cambria" pitchFamily="18" charset="0"/>
              </a:rPr>
              <a:t>FIRST</a:t>
            </a:r>
            <a:r>
              <a:rPr lang="en-US" sz="2400" b="1" dirty="0" smtClean="0">
                <a:latin typeface="Cambria" pitchFamily="18" charset="0"/>
              </a:rPr>
              <a:t>, our approach to personal righteousness is different.  When we live according to our own merit, we believe that the burden for holiness rests solely upon our shoulders.    </a:t>
            </a:r>
          </a:p>
          <a:p>
            <a:pPr indent="457200">
              <a:spcAft>
                <a:spcPts val="1200"/>
              </a:spcAft>
            </a:pPr>
            <a:r>
              <a:rPr lang="en-US" sz="2400" b="1" dirty="0" smtClean="0">
                <a:latin typeface="Cambria" pitchFamily="18" charset="0"/>
              </a:rPr>
              <a:t>As a result, we feel compelled to work by the sweat of our brow to achieve that righteousness.  But when we live by faith, we trust that our righteousness is secure in Christ.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5:2 – 6</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520142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That the Spirit is working daily to conform us to His image, and that perfect holiness will come only when Christ glorifies us (</a:t>
            </a:r>
            <a:r>
              <a:rPr lang="en-US" sz="2400" b="1" dirty="0" smtClean="0">
                <a:effectLst>
                  <a:outerShdw blurRad="38100" dist="38100" dir="2700000" algn="tl">
                    <a:srgbClr val="000000">
                      <a:alpha val="43137"/>
                    </a:srgbClr>
                  </a:outerShdw>
                </a:effectLst>
                <a:latin typeface="Cambria" pitchFamily="18" charset="0"/>
              </a:rPr>
              <a:t>5:5</a:t>
            </a:r>
            <a:r>
              <a:rPr lang="en-US" sz="2400" b="1" dirty="0" smtClean="0">
                <a:latin typeface="Cambria" pitchFamily="18" charset="0"/>
              </a:rPr>
              <a:t>).  </a:t>
            </a:r>
          </a:p>
          <a:p>
            <a:pPr indent="457200">
              <a:spcAft>
                <a:spcPts val="1200"/>
              </a:spcAft>
            </a:pPr>
            <a:r>
              <a:rPr lang="en-US" sz="2400" b="1" dirty="0" smtClean="0">
                <a:latin typeface="Cambria" pitchFamily="18" charset="0"/>
              </a:rPr>
              <a:t>A </a:t>
            </a:r>
            <a:r>
              <a:rPr lang="en-US" sz="2400" b="1" dirty="0" smtClean="0">
                <a:effectLst>
                  <a:outerShdw blurRad="38100" dist="38100" dir="2700000" algn="tl">
                    <a:srgbClr val="000000">
                      <a:alpha val="43137"/>
                    </a:srgbClr>
                  </a:outerShdw>
                </a:effectLst>
                <a:latin typeface="Cambria" pitchFamily="18" charset="0"/>
              </a:rPr>
              <a:t>SECOND</a:t>
            </a:r>
            <a:r>
              <a:rPr lang="en-US" sz="2400" b="1" dirty="0" smtClean="0">
                <a:latin typeface="Cambria" pitchFamily="18" charset="0"/>
              </a:rPr>
              <a:t> major difference between living in the flesh and living by faith is that our lives become characterized not by laws, but by love.  The essential fuel for a flesh-oriented life is work; for a Christ-centered life, it’s faith expressing itself in love (</a:t>
            </a:r>
            <a:r>
              <a:rPr lang="en-US" sz="2400" b="1" dirty="0" smtClean="0">
                <a:effectLst>
                  <a:outerShdw blurRad="38100" dist="38100" dir="2700000" algn="tl">
                    <a:srgbClr val="000000">
                      <a:alpha val="43137"/>
                    </a:srgbClr>
                  </a:outerShdw>
                </a:effectLst>
                <a:latin typeface="Cambria" pitchFamily="18" charset="0"/>
              </a:rPr>
              <a:t>5:6</a:t>
            </a:r>
            <a:r>
              <a:rPr lang="en-US" sz="2400" b="1" dirty="0" smtClean="0">
                <a:latin typeface="Cambria" pitchFamily="18" charset="0"/>
              </a:rPr>
              <a:t>).    </a:t>
            </a:r>
          </a:p>
          <a:p>
            <a:pPr indent="457200">
              <a:spcAft>
                <a:spcPts val="1200"/>
              </a:spcAft>
            </a:pPr>
            <a:r>
              <a:rPr lang="en-US" sz="2400" b="1" dirty="0" smtClean="0">
                <a:latin typeface="Cambria" pitchFamily="18" charset="0"/>
              </a:rPr>
              <a:t>James similarly emphasizes that true faith manifests itself through good deeds done out of genuine concern for others (</a:t>
            </a:r>
            <a:r>
              <a:rPr lang="en-US" sz="2400" b="1" dirty="0" smtClean="0">
                <a:effectLst>
                  <a:outerShdw blurRad="38100" dist="38100" dir="2700000" algn="tl">
                    <a:srgbClr val="000000">
                      <a:alpha val="43137"/>
                    </a:srgbClr>
                  </a:outerShdw>
                </a:effectLst>
                <a:latin typeface="Cambria" pitchFamily="18" charset="0"/>
              </a:rPr>
              <a:t>Jam 1:27; 2:14-17</a:t>
            </a:r>
            <a:r>
              <a:rPr lang="en-US" sz="2400" b="1" dirty="0" smtClean="0">
                <a:latin typeface="Cambria" pitchFamily="18" charset="0"/>
              </a:rPr>
              <a:t>).  Though faith and law are mutually exclusive, faith and love are inseparable essentials in a truly grace-based, Spirit-empowered life.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5:2 – 6</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57075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In our last lesson, Paul made his final argument to show the difference between </a:t>
            </a:r>
            <a:r>
              <a:rPr lang="en-US" sz="2400" b="1" u="sng" dirty="0" smtClean="0">
                <a:effectLst>
                  <a:outerShdw blurRad="38100" dist="38100" dir="2700000" algn="tl">
                    <a:srgbClr val="000000">
                      <a:alpha val="43137"/>
                    </a:srgbClr>
                  </a:outerShdw>
                </a:effectLst>
                <a:latin typeface="Cambria" pitchFamily="18" charset="0"/>
              </a:rPr>
              <a:t>law</a:t>
            </a:r>
            <a:r>
              <a:rPr lang="en-US" sz="2400" b="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and</a:t>
            </a:r>
            <a:r>
              <a:rPr lang="en-US" sz="2400" b="1" dirty="0" smtClean="0">
                <a:latin typeface="Cambria" pitchFamily="18" charset="0"/>
              </a:rPr>
              <a:t> </a:t>
            </a:r>
            <a:r>
              <a:rPr lang="en-US" sz="2400" b="1" u="sng" dirty="0" smtClean="0">
                <a:effectLst>
                  <a:outerShdw blurRad="38100" dist="38100" dir="2700000" algn="tl">
                    <a:srgbClr val="000000">
                      <a:alpha val="43137"/>
                    </a:srgbClr>
                  </a:outerShdw>
                </a:effectLst>
                <a:latin typeface="Cambria" pitchFamily="18" charset="0"/>
              </a:rPr>
              <a:t>promise</a:t>
            </a:r>
            <a:r>
              <a:rPr lang="en-US" sz="2400" b="1" dirty="0" smtClean="0">
                <a:latin typeface="Cambria" pitchFamily="18" charset="0"/>
              </a:rPr>
              <a:t>.  He reminded the Jews that Abraham had two sons:  </a:t>
            </a:r>
            <a:r>
              <a:rPr lang="en-US" sz="2400" b="1" dirty="0" smtClean="0">
                <a:effectLst>
                  <a:outerShdw blurRad="38100" dist="38100" dir="2700000" algn="tl">
                    <a:srgbClr val="000000">
                      <a:alpha val="43137"/>
                    </a:srgbClr>
                  </a:outerShdw>
                </a:effectLst>
                <a:latin typeface="Cambria" pitchFamily="18" charset="0"/>
              </a:rPr>
              <a:t>Ishmael</a:t>
            </a:r>
            <a:r>
              <a:rPr lang="en-US" sz="2400" b="1" dirty="0" smtClean="0">
                <a:latin typeface="Cambria" pitchFamily="18" charset="0"/>
              </a:rPr>
              <a:t> the child of his slave woman </a:t>
            </a:r>
            <a:r>
              <a:rPr lang="en-US" sz="2400" b="1" dirty="0" smtClean="0">
                <a:effectLst>
                  <a:outerShdw blurRad="38100" dist="38100" dir="2700000" algn="tl">
                    <a:srgbClr val="000000">
                      <a:alpha val="43137"/>
                    </a:srgbClr>
                  </a:outerShdw>
                </a:effectLst>
                <a:latin typeface="Cambria" pitchFamily="18" charset="0"/>
              </a:rPr>
              <a:t>Hagar</a:t>
            </a:r>
            <a:r>
              <a:rPr lang="en-US" sz="2400" b="1" dirty="0" smtClean="0">
                <a:latin typeface="Cambria" pitchFamily="18" charset="0"/>
              </a:rPr>
              <a:t> and </a:t>
            </a:r>
            <a:r>
              <a:rPr lang="en-US" sz="2400" b="1" dirty="0" smtClean="0">
                <a:effectLst>
                  <a:outerShdw blurRad="38100" dist="38100" dir="2700000" algn="tl">
                    <a:srgbClr val="000000">
                      <a:alpha val="43137"/>
                    </a:srgbClr>
                  </a:outerShdw>
                </a:effectLst>
                <a:latin typeface="Cambria" pitchFamily="18" charset="0"/>
              </a:rPr>
              <a:t>Isaac</a:t>
            </a:r>
            <a:r>
              <a:rPr lang="en-US" sz="2400" b="1" dirty="0" smtClean="0">
                <a:latin typeface="Cambria" pitchFamily="18" charset="0"/>
              </a:rPr>
              <a:t> the child of his wife </a:t>
            </a:r>
            <a:r>
              <a:rPr lang="en-US" sz="2400" b="1" dirty="0" smtClean="0">
                <a:effectLst>
                  <a:outerShdw blurRad="38100" dist="38100" dir="2700000" algn="tl">
                    <a:srgbClr val="000000">
                      <a:alpha val="43137"/>
                    </a:srgbClr>
                  </a:outerShdw>
                </a:effectLst>
                <a:latin typeface="Cambria" pitchFamily="18" charset="0"/>
              </a:rPr>
              <a:t>Sarah</a:t>
            </a:r>
            <a:r>
              <a:rPr lang="en-US" sz="2400" b="1" dirty="0" smtClean="0">
                <a:latin typeface="Cambria" pitchFamily="18" charset="0"/>
              </a:rPr>
              <a:t>.  Paul stated that these two births had </a:t>
            </a:r>
            <a:r>
              <a:rPr lang="en-US" sz="2400" b="1" u="sng" dirty="0" smtClean="0">
                <a:effectLst>
                  <a:outerShdw blurRad="38100" dist="38100" dir="2700000" algn="tl">
                    <a:srgbClr val="000000">
                      <a:alpha val="43137"/>
                    </a:srgbClr>
                  </a:outerShdw>
                </a:effectLst>
                <a:latin typeface="Cambria" pitchFamily="18" charset="0"/>
              </a:rPr>
              <a:t>allegorical</a:t>
            </a:r>
            <a:r>
              <a:rPr lang="en-US" sz="2400" b="1" dirty="0" smtClean="0">
                <a:latin typeface="Cambria" pitchFamily="18" charset="0"/>
              </a:rPr>
              <a:t> </a:t>
            </a:r>
            <a:r>
              <a:rPr lang="en-US" sz="2400" b="1" u="sng" dirty="0" smtClean="0">
                <a:effectLst>
                  <a:outerShdw blurRad="38100" dist="38100" dir="2700000" algn="tl">
                    <a:srgbClr val="000000">
                      <a:alpha val="43137"/>
                    </a:srgbClr>
                  </a:outerShdw>
                </a:effectLst>
                <a:latin typeface="Cambria" pitchFamily="18" charset="0"/>
              </a:rPr>
              <a:t>implications</a:t>
            </a:r>
            <a:r>
              <a:rPr lang="en-US" sz="2400" b="1" dirty="0" smtClean="0">
                <a:latin typeface="Cambria" pitchFamily="18" charset="0"/>
              </a:rPr>
              <a:t> and represented two different covenants.  </a:t>
            </a:r>
          </a:p>
          <a:p>
            <a:pPr indent="457200">
              <a:spcAft>
                <a:spcPts val="1200"/>
              </a:spcAft>
            </a:pPr>
            <a:r>
              <a:rPr lang="en-US" sz="2400" b="1" dirty="0" smtClean="0">
                <a:effectLst>
                  <a:outerShdw blurRad="38100" dist="38100" dir="2700000" algn="tl">
                    <a:srgbClr val="000000">
                      <a:alpha val="43137"/>
                    </a:srgbClr>
                  </a:outerShdw>
                </a:effectLst>
                <a:latin typeface="Cambria" pitchFamily="18" charset="0"/>
              </a:rPr>
              <a:t>Hagar</a:t>
            </a:r>
            <a:r>
              <a:rPr lang="en-US" sz="2400" b="1" dirty="0" smtClean="0">
                <a:latin typeface="Cambria" pitchFamily="18" charset="0"/>
              </a:rPr>
              <a:t>, the bondwoman represented the covenant given at Mt. Sinai, corresponded to physical Jerusalem, and the </a:t>
            </a:r>
            <a:r>
              <a:rPr lang="en-US" sz="2400" b="1" i="1" u="sng" dirty="0" smtClean="0">
                <a:effectLst>
                  <a:outerShdw blurRad="38100" dist="38100" dir="2700000" algn="tl">
                    <a:srgbClr val="000000">
                      <a:alpha val="43137"/>
                    </a:srgbClr>
                  </a:outerShdw>
                </a:effectLst>
                <a:latin typeface="Cambria" pitchFamily="18" charset="0"/>
              </a:rPr>
              <a:t>bondage</a:t>
            </a:r>
            <a:r>
              <a:rPr lang="en-US" sz="2400" b="1" dirty="0" smtClean="0">
                <a:latin typeface="Cambria" pitchFamily="18" charset="0"/>
              </a:rPr>
              <a:t> of those under the Law.  </a:t>
            </a:r>
          </a:p>
          <a:p>
            <a:pPr indent="457200">
              <a:spcAft>
                <a:spcPts val="1200"/>
              </a:spcAft>
            </a:pPr>
            <a:r>
              <a:rPr lang="en-US" sz="2400" b="1" dirty="0" smtClean="0">
                <a:effectLst>
                  <a:outerShdw blurRad="38100" dist="38100" dir="2700000" algn="tl">
                    <a:srgbClr val="000000">
                      <a:alpha val="43137"/>
                    </a:srgbClr>
                  </a:outerShdw>
                </a:effectLst>
                <a:latin typeface="Cambria" pitchFamily="18" charset="0"/>
              </a:rPr>
              <a:t>Sarah</a:t>
            </a:r>
            <a:r>
              <a:rPr lang="en-US" sz="2400" b="1" dirty="0" smtClean="0">
                <a:latin typeface="Cambria" pitchFamily="18" charset="0"/>
              </a:rPr>
              <a:t>, the wife represented the new covenant, corresponded to the heavenly Jerusalem, and the </a:t>
            </a:r>
            <a:r>
              <a:rPr lang="en-US" sz="2400" b="1" i="1" u="sng" dirty="0" smtClean="0">
                <a:effectLst>
                  <a:outerShdw blurRad="38100" dist="38100" dir="2700000" algn="tl">
                    <a:srgbClr val="000000">
                      <a:alpha val="43137"/>
                    </a:srgbClr>
                  </a:outerShdw>
                </a:effectLst>
                <a:latin typeface="Cambria" pitchFamily="18" charset="0"/>
              </a:rPr>
              <a:t>freedom</a:t>
            </a:r>
            <a:r>
              <a:rPr lang="en-US" sz="2400" b="1" dirty="0" smtClean="0">
                <a:latin typeface="Cambria" pitchFamily="18" charset="0"/>
              </a:rPr>
              <a:t> to all who accept it.  Paul concluded his defense of the gospel of justification by faith in Christ by proclaiming that those in Christ are not of the bondwoman but of the free.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tIns="274320" bIns="0" anchor="ctr" anchorCtr="0">
            <a:normAutofit/>
          </a:bodyPr>
          <a:lstStyle/>
          <a:p>
            <a:pPr>
              <a:spcBef>
                <a:spcPct val="0"/>
              </a:spcBef>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lang="en-US" sz="2800" b="1" dirty="0" smtClean="0">
                <a:solidFill>
                  <a:srgbClr val="FFFF00"/>
                </a:solidFill>
                <a:effectLst>
                  <a:outerShdw blurRad="38100" dist="38100" dir="2700000" algn="tl">
                    <a:srgbClr val="000000">
                      <a:alpha val="43137"/>
                    </a:srgbClr>
                  </a:outerShdw>
                </a:effectLst>
                <a:latin typeface="Cambria" pitchFamily="18" charset="0"/>
              </a:rPr>
              <a:t>Overview </a:t>
            </a:r>
            <a:r>
              <a:rPr lang="en-US" sz="2800" b="1" dirty="0" smtClean="0">
                <a:solidFill>
                  <a:schemeClr val="bg1"/>
                </a:solidFill>
                <a:effectLst>
                  <a:outerShdw blurRad="38100" dist="38100" dir="2700000" algn="tl">
                    <a:srgbClr val="000000">
                      <a:alpha val="43137"/>
                    </a:srgbClr>
                  </a:outerShdw>
                </a:effectLst>
                <a:latin typeface="Cambria" pitchFamily="18" charset="0"/>
              </a:rPr>
              <a:t>  </a:t>
            </a:r>
            <a:endParaRPr lang="en-US" sz="3600" b="1" dirty="0" smtClean="0">
              <a:solidFill>
                <a:schemeClr val="bg1"/>
              </a:solidFill>
              <a:latin typeface="Cambria"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a:solidFill>
            <a:srgbClr val="0070C0"/>
          </a:solidFill>
          <a:ln>
            <a:noFill/>
          </a:ln>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5:7 – 12</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sp>
        <p:nvSpPr>
          <p:cNvPr id="4" name="TextBox 3"/>
          <p:cNvSpPr txBox="1"/>
          <p:nvPr/>
        </p:nvSpPr>
        <p:spPr>
          <a:xfrm>
            <a:off x="381000" y="1087189"/>
            <a:ext cx="8458200" cy="5678478"/>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182880" tIns="182880" rIns="182880" bIns="91440" rtlCol="0">
            <a:spAutoFit/>
          </a:bodyPr>
          <a:lstStyle/>
          <a:p>
            <a:r>
              <a:rPr lang="en-US" sz="2700" b="1" baseline="30000" dirty="0" smtClean="0">
                <a:effectLst>
                  <a:outerShdw blurRad="38100" dist="38100" dir="2700000" algn="tl">
                    <a:srgbClr val="000000">
                      <a:alpha val="43137"/>
                    </a:srgbClr>
                  </a:outerShdw>
                </a:effectLst>
                <a:latin typeface="Georgia" pitchFamily="18" charset="0"/>
              </a:rPr>
              <a:t>7</a:t>
            </a:r>
            <a:r>
              <a:rPr lang="en-US" sz="2700" i="1" dirty="0" smtClean="0">
                <a:latin typeface="Georgia" pitchFamily="18" charset="0"/>
              </a:rPr>
              <a:t>You were running a good race.  Who cut in on you to keep you from obeying the truth?  </a:t>
            </a:r>
            <a:r>
              <a:rPr lang="en-US" sz="2700" b="1" baseline="30000" dirty="0" smtClean="0">
                <a:effectLst>
                  <a:outerShdw blurRad="38100" dist="38100" dir="2700000" algn="tl">
                    <a:srgbClr val="000000">
                      <a:alpha val="43137"/>
                    </a:srgbClr>
                  </a:outerShdw>
                </a:effectLst>
                <a:latin typeface="Georgia" pitchFamily="18" charset="0"/>
              </a:rPr>
              <a:t>8</a:t>
            </a:r>
            <a:r>
              <a:rPr lang="en-US" sz="2700" i="1" dirty="0" smtClean="0">
                <a:latin typeface="Georgia" pitchFamily="18" charset="0"/>
              </a:rPr>
              <a:t>That kind of persuasion does not come from the one who calls you.  </a:t>
            </a:r>
            <a:r>
              <a:rPr lang="en-US" sz="2700" b="1" baseline="30000" dirty="0" smtClean="0">
                <a:effectLst>
                  <a:outerShdw blurRad="38100" dist="38100" dir="2700000" algn="tl">
                    <a:srgbClr val="000000">
                      <a:alpha val="43137"/>
                    </a:srgbClr>
                  </a:outerShdw>
                </a:effectLst>
                <a:latin typeface="Georgia" pitchFamily="18" charset="0"/>
              </a:rPr>
              <a:t>9</a:t>
            </a:r>
            <a:r>
              <a:rPr lang="en-US" sz="2700" i="1" dirty="0" smtClean="0">
                <a:latin typeface="Georgia" pitchFamily="18" charset="0"/>
              </a:rPr>
              <a:t>“A little yeast works through the whole batch of dough.”  </a:t>
            </a:r>
            <a:r>
              <a:rPr lang="en-US" sz="2700" b="1" baseline="30000" dirty="0" smtClean="0">
                <a:effectLst>
                  <a:outerShdw blurRad="38100" dist="38100" dir="2700000" algn="tl">
                    <a:srgbClr val="000000">
                      <a:alpha val="43137"/>
                    </a:srgbClr>
                  </a:outerShdw>
                </a:effectLst>
                <a:latin typeface="Georgia" pitchFamily="18" charset="0"/>
              </a:rPr>
              <a:t>10</a:t>
            </a:r>
            <a:r>
              <a:rPr lang="en-US" sz="2700" i="1" dirty="0" smtClean="0">
                <a:latin typeface="Georgia" pitchFamily="18" charset="0"/>
              </a:rPr>
              <a:t>I am confident in the Lord that you will take no other view.  The one who is throwing you into confusion, whoever that may be, will have to pay the penalty.  </a:t>
            </a:r>
            <a:r>
              <a:rPr lang="en-US" sz="2700" b="1" baseline="30000" dirty="0" smtClean="0">
                <a:effectLst>
                  <a:outerShdw blurRad="38100" dist="38100" dir="2700000" algn="tl">
                    <a:srgbClr val="000000">
                      <a:alpha val="43137"/>
                    </a:srgbClr>
                  </a:outerShdw>
                </a:effectLst>
                <a:latin typeface="Georgia" pitchFamily="18" charset="0"/>
              </a:rPr>
              <a:t>11</a:t>
            </a:r>
            <a:r>
              <a:rPr lang="en-US" sz="2700" i="1" dirty="0" smtClean="0">
                <a:latin typeface="Georgia" pitchFamily="18" charset="0"/>
              </a:rPr>
              <a:t>Brothers and sisters, if I am still preaching circumcision, why am I still being persecuted?  In that case the offense of the cross has been abolished.  </a:t>
            </a:r>
            <a:r>
              <a:rPr lang="en-US" sz="2700" b="1" baseline="30000" dirty="0" smtClean="0">
                <a:effectLst>
                  <a:outerShdw blurRad="38100" dist="38100" dir="2700000" algn="tl">
                    <a:srgbClr val="000000">
                      <a:alpha val="43137"/>
                    </a:srgbClr>
                  </a:outerShdw>
                </a:effectLst>
                <a:latin typeface="Georgia" pitchFamily="18" charset="0"/>
              </a:rPr>
              <a:t>12</a:t>
            </a:r>
            <a:r>
              <a:rPr lang="en-US" sz="2700" i="1" dirty="0" smtClean="0">
                <a:latin typeface="Georgia" pitchFamily="18" charset="0"/>
              </a:rPr>
              <a:t>As for those agitators, I wish they would go the whole way and emasculate themselves!</a:t>
            </a: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557075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Paul’s intense love and sincere concern for the tripped-up Galatian believers shines in </a:t>
            </a:r>
            <a:r>
              <a:rPr lang="en-US" sz="2400" b="1" dirty="0" smtClean="0">
                <a:effectLst>
                  <a:outerShdw blurRad="38100" dist="38100" dir="2700000" algn="tl">
                    <a:srgbClr val="000000">
                      <a:alpha val="43137"/>
                    </a:srgbClr>
                  </a:outerShdw>
                </a:effectLst>
                <a:latin typeface="Cambria" pitchFamily="18" charset="0"/>
              </a:rPr>
              <a:t>5:7-12</a:t>
            </a:r>
            <a:r>
              <a:rPr lang="en-US" sz="2400" b="1" dirty="0" smtClean="0">
                <a:latin typeface="Cambria" pitchFamily="18" charset="0"/>
              </a:rPr>
              <a:t>.  Here he expresses his optimistic hope for his hearers while coming down hard on those who have led them astray.  </a:t>
            </a:r>
          </a:p>
          <a:p>
            <a:pPr indent="457200">
              <a:spcAft>
                <a:spcPts val="1200"/>
              </a:spcAft>
            </a:pPr>
            <a:r>
              <a:rPr lang="en-US" sz="2400" b="1" dirty="0" smtClean="0">
                <a:latin typeface="Cambria" pitchFamily="18" charset="0"/>
              </a:rPr>
              <a:t>He begins with a word picture taken from the world of athletics.  At the start of the marathon of the Christian life, they </a:t>
            </a:r>
            <a:r>
              <a:rPr lang="en-US" sz="2400" b="1" i="1" dirty="0" smtClean="0">
                <a:latin typeface="Cambria" pitchFamily="18" charset="0"/>
              </a:rPr>
              <a:t>“were running well”</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5:7</a:t>
            </a:r>
            <a:r>
              <a:rPr lang="en-US" sz="2400" b="1" dirty="0" smtClean="0">
                <a:latin typeface="Cambria" pitchFamily="18" charset="0"/>
              </a:rPr>
              <a:t>).  But along the way they had been hindered from fully </a:t>
            </a:r>
            <a:r>
              <a:rPr lang="en-US" sz="2400" b="1" i="1" dirty="0" smtClean="0">
                <a:latin typeface="Cambria" pitchFamily="18" charset="0"/>
              </a:rPr>
              <a:t>“obeying the truth,”</a:t>
            </a:r>
            <a:r>
              <a:rPr lang="en-US" sz="2400" b="1" dirty="0" smtClean="0">
                <a:latin typeface="Cambria" pitchFamily="18" charset="0"/>
              </a:rPr>
              <a:t> that is, living in conformity with the truth of the gospel of grace through faith.    </a:t>
            </a:r>
          </a:p>
          <a:p>
            <a:pPr indent="457200">
              <a:spcAft>
                <a:spcPts val="1200"/>
              </a:spcAft>
            </a:pPr>
            <a:r>
              <a:rPr lang="en-US" sz="2400" b="1" dirty="0" smtClean="0">
                <a:latin typeface="Cambria" pitchFamily="18" charset="0"/>
              </a:rPr>
              <a:t>Along the path, somebody had interrupted their stride, causing them to stumble.  The </a:t>
            </a:r>
            <a:r>
              <a:rPr lang="en-US" sz="2400" b="1" dirty="0" smtClean="0">
                <a:effectLst>
                  <a:outerShdw blurRad="38100" dist="38100" dir="2700000" algn="tl">
                    <a:srgbClr val="000000">
                      <a:alpha val="43137"/>
                    </a:srgbClr>
                  </a:outerShdw>
                </a:effectLst>
                <a:latin typeface="Cambria" pitchFamily="18" charset="0"/>
              </a:rPr>
              <a:t>Judaizers</a:t>
            </a:r>
            <a:r>
              <a:rPr lang="en-US" sz="2400" b="1" dirty="0" smtClean="0">
                <a:latin typeface="Cambria" pitchFamily="18" charset="0"/>
              </a:rPr>
              <a:t> had placed an obstacle in the path, tripped them up, and waylaid their progress.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5:7 – 12</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65000"/>
          </a:schemeClr>
        </a:solidFill>
        <a:effectLst/>
      </p:bgPr>
    </p:bg>
    <p:spTree>
      <p:nvGrpSpPr>
        <p:cNvPr id="1" name=""/>
        <p:cNvGrpSpPr/>
        <p:nvPr/>
      </p:nvGrpSpPr>
      <p:grpSpPr>
        <a:xfrm>
          <a:off x="0" y="0"/>
          <a:ext cx="0" cy="0"/>
          <a:chOff x="0" y="0"/>
          <a:chExt cx="0" cy="0"/>
        </a:xfrm>
      </p:grpSpPr>
      <p:pic>
        <p:nvPicPr>
          <p:cNvPr id="117762" name="Picture 2" descr="https://gregsloop.files.wordpress.com/2020/09/galatians-5-7.gif?w=595"/>
          <p:cNvPicPr>
            <a:picLocks noChangeAspect="1" noChangeArrowheads="1"/>
          </p:cNvPicPr>
          <p:nvPr/>
        </p:nvPicPr>
        <p:blipFill>
          <a:blip r:embed="rId2" cstate="print"/>
          <a:srcRect/>
          <a:stretch>
            <a:fillRect/>
          </a:stretch>
        </p:blipFill>
        <p:spPr bwMode="auto">
          <a:xfrm>
            <a:off x="304800" y="1295400"/>
            <a:ext cx="8614410" cy="4343400"/>
          </a:xfrm>
          <a:prstGeom prst="rect">
            <a:avLst/>
          </a:prstGeom>
          <a:ln>
            <a:noFill/>
          </a:ln>
          <a:effectLst>
            <a:outerShdw blurRad="190500" algn="tl" rotWithShape="0">
              <a:srgbClr val="000000">
                <a:alpha val="70000"/>
              </a:srgbClr>
            </a:outerShdw>
          </a:effec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117762"/>
                                        </p:tgtEl>
                                        <p:attrNameLst>
                                          <p:attrName>style.visibility</p:attrName>
                                        </p:attrNameLst>
                                      </p:cBhvr>
                                      <p:to>
                                        <p:strVal val="visible"/>
                                      </p:to>
                                    </p:set>
                                    <p:animEffect transition="in" filter="diamond(out)">
                                      <p:cBhvr>
                                        <p:cTn id="7" dur="2000"/>
                                        <p:tgtEl>
                                          <p:spTgt spid="117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504753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Bruised and battered, they were leaving the track and strapping heavy weights of the Law around their ankles and chests.  Paul wanted them to realize the egregious error they were making.   Instead of running free toward the crown of life, they were panting laboriously on the treadmill of fruitless endeavor.  </a:t>
            </a:r>
          </a:p>
          <a:p>
            <a:pPr indent="457200">
              <a:spcAft>
                <a:spcPts val="1200"/>
              </a:spcAft>
            </a:pPr>
            <a:r>
              <a:rPr lang="en-US" sz="2400" b="1" dirty="0" smtClean="0">
                <a:latin typeface="Cambria" pitchFamily="18" charset="0"/>
              </a:rPr>
              <a:t>God had originally called the Galatians by grace (</a:t>
            </a:r>
            <a:r>
              <a:rPr lang="en-US" sz="2400" b="1" dirty="0" smtClean="0">
                <a:effectLst>
                  <a:outerShdw blurRad="38100" dist="38100" dir="2700000" algn="tl">
                    <a:srgbClr val="000000">
                      <a:alpha val="43137"/>
                    </a:srgbClr>
                  </a:outerShdw>
                </a:effectLst>
                <a:latin typeface="Cambria" pitchFamily="18" charset="0"/>
              </a:rPr>
              <a:t>1:6</a:t>
            </a:r>
            <a:r>
              <a:rPr lang="en-US" sz="2400" b="1" dirty="0" smtClean="0">
                <a:latin typeface="Cambria" pitchFamily="18" charset="0"/>
              </a:rPr>
              <a:t>).  So, logically, this new change in direction was not from Him (</a:t>
            </a:r>
            <a:r>
              <a:rPr lang="en-US" sz="2400" b="1" dirty="0" smtClean="0">
                <a:effectLst>
                  <a:outerShdw blurRad="38100" dist="38100" dir="2700000" algn="tl">
                    <a:srgbClr val="000000">
                      <a:alpha val="43137"/>
                    </a:srgbClr>
                  </a:outerShdw>
                </a:effectLst>
                <a:latin typeface="Cambria" pitchFamily="18" charset="0"/>
              </a:rPr>
              <a:t>5:8</a:t>
            </a:r>
            <a:r>
              <a:rPr lang="en-US" sz="2400" b="1" dirty="0" smtClean="0">
                <a:latin typeface="Cambria" pitchFamily="18" charset="0"/>
              </a:rPr>
              <a:t>).  Those who had added this alien teaching of legalism to the original pure gospel of grace were in the process of destroying the entire message delivered by Christ’s apostle.  Paul likens this infection of law to the effects of leaven on a lump on dough (</a:t>
            </a:r>
            <a:r>
              <a:rPr lang="en-US" sz="2400" b="1" dirty="0" smtClean="0">
                <a:effectLst>
                  <a:outerShdw blurRad="38100" dist="38100" dir="2700000" algn="tl">
                    <a:srgbClr val="000000">
                      <a:alpha val="43137"/>
                    </a:srgbClr>
                  </a:outerShdw>
                </a:effectLst>
                <a:latin typeface="Cambria" pitchFamily="18" charset="0"/>
              </a:rPr>
              <a:t>5:9</a:t>
            </a:r>
            <a:r>
              <a:rPr lang="en-US" sz="2400" b="1" dirty="0" smtClean="0">
                <a:latin typeface="Cambria" pitchFamily="18" charset="0"/>
              </a:rPr>
              <a:t>).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5:7 – 12</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alpha val="90000"/>
          </a:schemeClr>
        </a:solidFill>
        <a:effectLst/>
      </p:bgPr>
    </p:bg>
    <p:spTree>
      <p:nvGrpSpPr>
        <p:cNvPr id="1" name=""/>
        <p:cNvGrpSpPr/>
        <p:nvPr/>
      </p:nvGrpSpPr>
      <p:grpSpPr>
        <a:xfrm>
          <a:off x="0" y="0"/>
          <a:ext cx="0" cy="0"/>
          <a:chOff x="0" y="0"/>
          <a:chExt cx="0" cy="0"/>
        </a:xfrm>
      </p:grpSpPr>
      <p:pic>
        <p:nvPicPr>
          <p:cNvPr id="7" name="Picture 6" descr="5 - 9 - yeast.jpg"/>
          <p:cNvPicPr>
            <a:picLocks noChangeAspect="1"/>
          </p:cNvPicPr>
          <p:nvPr/>
        </p:nvPicPr>
        <p:blipFill>
          <a:blip r:embed="rId2" cstate="print"/>
          <a:srcRect t="11111" b="5555"/>
          <a:stretch>
            <a:fillRect/>
          </a:stretch>
        </p:blipFill>
        <p:spPr>
          <a:xfrm>
            <a:off x="838200" y="228600"/>
            <a:ext cx="7543800" cy="6286500"/>
          </a:xfrm>
          <a:prstGeom prst="rect">
            <a:avLst/>
          </a:prstGeom>
          <a:ln>
            <a:noFill/>
          </a:ln>
          <a:effectLst>
            <a:outerShdw blurRad="190500" algn="tl" rotWithShape="0">
              <a:srgbClr val="000000">
                <a:alpha val="70000"/>
              </a:srgbClr>
            </a:outerShdw>
          </a:effec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out)">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520142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Just as a speck of leaven will eventually multiply and spread throughout the whole lump, the false teaching threatened to completely undo the faith the Galatians had once received.  </a:t>
            </a:r>
          </a:p>
          <a:p>
            <a:pPr indent="457200">
              <a:spcAft>
                <a:spcPts val="1200"/>
              </a:spcAft>
            </a:pPr>
            <a:r>
              <a:rPr lang="en-US" sz="2400" b="1" dirty="0" smtClean="0">
                <a:latin typeface="Cambria" pitchFamily="18" charset="0"/>
              </a:rPr>
              <a:t>But all hope was not lost!  Paul expressed his confidence that the Galatians would remove the impediments from their path, extract the leaven from their dough, and returning to a lifestyle characterized by the priceless grace of God (</a:t>
            </a:r>
            <a:r>
              <a:rPr lang="en-US" sz="2400" b="1" dirty="0" smtClean="0">
                <a:effectLst>
                  <a:outerShdw blurRad="38100" dist="38100" dir="2700000" algn="tl">
                    <a:srgbClr val="000000">
                      <a:alpha val="43137"/>
                    </a:srgbClr>
                  </a:outerShdw>
                </a:effectLst>
                <a:latin typeface="Cambria" pitchFamily="18" charset="0"/>
              </a:rPr>
              <a:t>5:10</a:t>
            </a:r>
            <a:r>
              <a:rPr lang="en-US" sz="2400" b="1" dirty="0" smtClean="0">
                <a:latin typeface="Cambria" pitchFamily="18" charset="0"/>
              </a:rPr>
              <a:t>).  He believed that most would shun the legalists after taking his concerns to heart.</a:t>
            </a:r>
          </a:p>
          <a:p>
            <a:pPr indent="457200">
              <a:spcAft>
                <a:spcPts val="1200"/>
              </a:spcAft>
            </a:pPr>
            <a:r>
              <a:rPr lang="en-US" sz="2400" b="1" dirty="0" smtClean="0">
                <a:latin typeface="Cambria" pitchFamily="18" charset="0"/>
              </a:rPr>
              <a:t>For those believers who were still unconvinced, Paul’s next words about the destiny of the bothersome legalists might finally sway them:  The </a:t>
            </a:r>
            <a:r>
              <a:rPr lang="en-US" sz="2400" b="1" dirty="0" smtClean="0">
                <a:effectLst>
                  <a:outerShdw blurRad="38100" dist="38100" dir="2700000" algn="tl">
                    <a:srgbClr val="000000">
                      <a:alpha val="43137"/>
                    </a:srgbClr>
                  </a:outerShdw>
                </a:effectLst>
                <a:latin typeface="Cambria" pitchFamily="18" charset="0"/>
              </a:rPr>
              <a:t>Judaizers</a:t>
            </a:r>
            <a:r>
              <a:rPr lang="en-US" sz="2400" b="1" dirty="0" smtClean="0">
                <a:latin typeface="Cambria" pitchFamily="18" charset="0"/>
              </a:rPr>
              <a:t> would be judged.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5:7 – 12</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446276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Those who live by the Law will be condemned by the Law (</a:t>
            </a:r>
            <a:r>
              <a:rPr lang="en-US" sz="2400" b="1" dirty="0" smtClean="0">
                <a:effectLst>
                  <a:outerShdw blurRad="38100" dist="38100" dir="2700000" algn="tl">
                    <a:srgbClr val="000000">
                      <a:alpha val="43137"/>
                    </a:srgbClr>
                  </a:outerShdw>
                </a:effectLst>
                <a:latin typeface="Cambria" pitchFamily="18" charset="0"/>
              </a:rPr>
              <a:t>Romans 3:20</a:t>
            </a:r>
            <a:r>
              <a:rPr lang="en-US" sz="2400" b="1" dirty="0" smtClean="0">
                <a:latin typeface="Cambria" pitchFamily="18" charset="0"/>
              </a:rPr>
              <a:t>).  Legalism leads to judgment.  </a:t>
            </a:r>
          </a:p>
          <a:p>
            <a:pPr indent="457200">
              <a:spcAft>
                <a:spcPts val="1200"/>
              </a:spcAft>
            </a:pPr>
            <a:r>
              <a:rPr lang="en-US" sz="2400" b="1" dirty="0" smtClean="0">
                <a:latin typeface="Cambria" pitchFamily="18" charset="0"/>
              </a:rPr>
              <a:t>We don’t know if this is the kind of judgment one experience in this life or judgment before the throne of Christ.  It could be both.  If some of the legalists happened to be believers who had gone astray, they would at least suffer loss of reward at the judgment seat of Christ                 (</a:t>
            </a:r>
            <a:r>
              <a:rPr lang="en-US" sz="2400" b="1" dirty="0" smtClean="0">
                <a:effectLst>
                  <a:outerShdw blurRad="38100" dist="38100" dir="2700000" algn="tl">
                    <a:srgbClr val="000000">
                      <a:alpha val="43137"/>
                    </a:srgbClr>
                  </a:outerShdw>
                </a:effectLst>
                <a:latin typeface="Cambria" pitchFamily="18" charset="0"/>
              </a:rPr>
              <a:t>1Cor 3:15</a:t>
            </a:r>
            <a:r>
              <a:rPr lang="en-US" sz="2400" b="1" dirty="0" smtClean="0">
                <a:latin typeface="Cambria" pitchFamily="18" charset="0"/>
              </a:rPr>
              <a:t>).  </a:t>
            </a:r>
          </a:p>
          <a:p>
            <a:pPr indent="457200">
              <a:spcAft>
                <a:spcPts val="1200"/>
              </a:spcAft>
            </a:pPr>
            <a:r>
              <a:rPr lang="en-US" sz="2400" b="1" dirty="0" smtClean="0">
                <a:effectLst>
                  <a:outerShdw blurRad="38100" dist="38100" dir="2700000" algn="tl">
                    <a:srgbClr val="000000">
                      <a:alpha val="43137"/>
                    </a:srgbClr>
                  </a:outerShdw>
                </a:effectLst>
                <a:latin typeface="Cambria" pitchFamily="18" charset="0"/>
              </a:rPr>
              <a:t>Why?</a:t>
            </a:r>
            <a:r>
              <a:rPr lang="en-US" sz="2400" b="1" dirty="0" smtClean="0">
                <a:latin typeface="Cambria" pitchFamily="18" charset="0"/>
              </a:rPr>
              <a:t>  Because though they presumed to be teachers of the Law, they did not understand what they were teaching (</a:t>
            </a:r>
            <a:r>
              <a:rPr lang="en-US" sz="2400" b="1" dirty="0" smtClean="0">
                <a:effectLst>
                  <a:outerShdw blurRad="38100" dist="38100" dir="2700000" algn="tl">
                    <a:srgbClr val="000000">
                      <a:alpha val="43137"/>
                    </a:srgbClr>
                  </a:outerShdw>
                </a:effectLst>
                <a:latin typeface="Cambria" pitchFamily="18" charset="0"/>
              </a:rPr>
              <a:t>1Tim 1:7</a:t>
            </a:r>
            <a:r>
              <a:rPr lang="en-US" sz="2400" b="1" dirty="0" smtClean="0">
                <a:latin typeface="Cambria" pitchFamily="18" charset="0"/>
              </a:rPr>
              <a:t>).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5:7 – 12</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541686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James pronounces a sobering warning that should cause any self-proclaimed teacher to pause: </a:t>
            </a:r>
            <a:r>
              <a:rPr lang="en-US" sz="2400" b="1" i="1" dirty="0" smtClean="0">
                <a:latin typeface="Cambria" pitchFamily="18" charset="0"/>
              </a:rPr>
              <a:t>“Let not many of you become teachers, my brethren, knowing that as such we will incur a stricter judgment”</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James 3:1</a:t>
            </a:r>
            <a:r>
              <a:rPr lang="en-US" sz="2400" b="1" dirty="0" smtClean="0">
                <a:latin typeface="Cambria" pitchFamily="18" charset="0"/>
              </a:rPr>
              <a:t>).  In any case, no matter who these false teachers were or what their spiritual state was, God would bring His discipline in His own time and in His own manner.  </a:t>
            </a:r>
          </a:p>
          <a:p>
            <a:pPr indent="457200">
              <a:spcAft>
                <a:spcPts val="1200"/>
              </a:spcAft>
            </a:pPr>
            <a:r>
              <a:rPr lang="en-US" sz="2400" b="1" dirty="0" smtClean="0">
                <a:latin typeface="Cambria" pitchFamily="18" charset="0"/>
              </a:rPr>
              <a:t>Finally, Paul answers the hypothetical question, </a:t>
            </a:r>
            <a:r>
              <a:rPr lang="en-US" sz="2400" b="1" i="1" dirty="0" smtClean="0">
                <a:latin typeface="Cambria" pitchFamily="18" charset="0"/>
              </a:rPr>
              <a:t>“What if I were to preach circumcision?  Me, the apostle who preached grace?  Is there any way I could fit that into my gospel of salvation by grace through faith?”</a:t>
            </a:r>
            <a:r>
              <a:rPr lang="en-US" sz="2400" b="1" dirty="0" smtClean="0">
                <a:latin typeface="Cambria" pitchFamily="18" charset="0"/>
              </a:rPr>
              <a:t>  We do know that on special occasions Paul allowed for the circumcision of Christians for cultural reasons, as he would grant for Timothy because of the Jews (</a:t>
            </a:r>
            <a:r>
              <a:rPr lang="en-US" sz="2400" b="1" dirty="0" smtClean="0">
                <a:effectLst>
                  <a:outerShdw blurRad="38100" dist="38100" dir="2700000" algn="tl">
                    <a:srgbClr val="000000">
                      <a:alpha val="43137"/>
                    </a:srgbClr>
                  </a:outerShdw>
                </a:effectLst>
                <a:latin typeface="Cambria" pitchFamily="18" charset="0"/>
              </a:rPr>
              <a:t>Acts 16:1-3</a:t>
            </a:r>
            <a:r>
              <a:rPr lang="en-US" sz="2400" b="1" dirty="0" smtClean="0">
                <a:latin typeface="Cambria" pitchFamily="18" charset="0"/>
              </a:rPr>
              <a:t>).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5:7 – 12</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541686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This fits in with Paul’s ministry strategy of becoming </a:t>
            </a:r>
            <a:r>
              <a:rPr lang="en-US" sz="2400" b="1" i="1" dirty="0" smtClean="0">
                <a:latin typeface="Cambria" pitchFamily="18" charset="0"/>
              </a:rPr>
              <a:t>“as a Jew”</a:t>
            </a:r>
            <a:r>
              <a:rPr lang="en-US" sz="2400" b="1" dirty="0" smtClean="0">
                <a:latin typeface="Cambria" pitchFamily="18" charset="0"/>
              </a:rPr>
              <a:t> for the Jews, in order to </a:t>
            </a:r>
            <a:r>
              <a:rPr lang="en-US" sz="2400" b="1" i="1" dirty="0" smtClean="0">
                <a:latin typeface="Cambria" pitchFamily="18" charset="0"/>
              </a:rPr>
              <a:t>“win Jews”</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1Cor 9:20</a:t>
            </a:r>
            <a:r>
              <a:rPr lang="en-US" sz="2400" b="1" dirty="0" smtClean="0">
                <a:latin typeface="Cambria" pitchFamily="18" charset="0"/>
              </a:rPr>
              <a:t>).  Paul wasn’t preaching circumcision but removing a cultural obstacle in order to make way for the preaching of grace.  However, it may be that his critics pointed to this as a contradiction between Paul’s preaching and practice—or as evidence that Paul did in fact support their position on circumcision.  </a:t>
            </a:r>
          </a:p>
          <a:p>
            <a:pPr indent="457200">
              <a:spcAft>
                <a:spcPts val="1200"/>
              </a:spcAft>
            </a:pPr>
            <a:r>
              <a:rPr lang="en-US" sz="2400" b="1" dirty="0" smtClean="0">
                <a:latin typeface="Cambria" pitchFamily="18" charset="0"/>
              </a:rPr>
              <a:t>But Paul makes it clear that even these allowances of circumcision for cultural reasons did not mean that he was “preach[ing] circumcision” (</a:t>
            </a:r>
            <a:r>
              <a:rPr lang="en-US" sz="2400" b="1" dirty="0" smtClean="0">
                <a:effectLst>
                  <a:outerShdw blurRad="38100" dist="38100" dir="2700000" algn="tl">
                    <a:srgbClr val="000000">
                      <a:alpha val="43137"/>
                    </a:srgbClr>
                  </a:outerShdw>
                </a:effectLst>
                <a:latin typeface="Cambria" pitchFamily="18" charset="0"/>
              </a:rPr>
              <a:t>5:11</a:t>
            </a:r>
            <a:r>
              <a:rPr lang="en-US" sz="2400" b="1" dirty="0" smtClean="0">
                <a:latin typeface="Cambria" pitchFamily="18" charset="0"/>
              </a:rPr>
              <a:t>).  If this were the case, then why all the controversy?  The gospel of grace offends human nature because we stoke our pride by believing we can work for anything we want.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5:7 – 12</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504753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Anyone who douses that pride with a message of dependence on Christ will catch a white-hot blast of arrogant rage.  The fact that Paul was suffering at the hands of the </a:t>
            </a:r>
            <a:r>
              <a:rPr lang="en-US" sz="2400" b="1" dirty="0" smtClean="0">
                <a:effectLst>
                  <a:outerShdw blurRad="38100" dist="38100" dir="2700000" algn="tl">
                    <a:srgbClr val="000000">
                      <a:alpha val="43137"/>
                    </a:srgbClr>
                  </a:outerShdw>
                </a:effectLst>
                <a:latin typeface="Cambria" pitchFamily="18" charset="0"/>
              </a:rPr>
              <a:t>Judaizers</a:t>
            </a:r>
            <a:r>
              <a:rPr lang="en-US" sz="2400" b="1" dirty="0" smtClean="0">
                <a:latin typeface="Cambria" pitchFamily="18" charset="0"/>
              </a:rPr>
              <a:t> proved that he was not on their side.  It proved that his message was indeed a gospel of liberty.  </a:t>
            </a:r>
          </a:p>
          <a:p>
            <a:pPr indent="457200">
              <a:spcAft>
                <a:spcPts val="1200"/>
              </a:spcAft>
            </a:pPr>
            <a:r>
              <a:rPr lang="en-US" sz="2400" b="1" dirty="0" smtClean="0">
                <a:latin typeface="Cambria" pitchFamily="18" charset="0"/>
              </a:rPr>
              <a:t>Paul’s intense love for the Galatians and zeal for the truth is demonstrated most vividly in </a:t>
            </a:r>
            <a:r>
              <a:rPr lang="en-US" sz="2400" b="1" dirty="0" smtClean="0">
                <a:effectLst>
                  <a:outerShdw blurRad="38100" dist="38100" dir="2700000" algn="tl">
                    <a:srgbClr val="000000">
                      <a:alpha val="43137"/>
                    </a:srgbClr>
                  </a:outerShdw>
                </a:effectLst>
                <a:latin typeface="Cambria" pitchFamily="18" charset="0"/>
              </a:rPr>
              <a:t>5:12</a:t>
            </a:r>
            <a:r>
              <a:rPr lang="en-US" sz="2400" b="1" dirty="0" smtClean="0">
                <a:latin typeface="Cambria" pitchFamily="18" charset="0"/>
              </a:rPr>
              <a:t>.  With an outburst that could offend the squeamish, he announces,    </a:t>
            </a:r>
            <a:r>
              <a:rPr lang="en-US" sz="2400" b="1" i="1" dirty="0" smtClean="0">
                <a:latin typeface="Cambria" pitchFamily="18" charset="0"/>
              </a:rPr>
              <a:t>“I wish that those who are troubling you would even mutilate themselves.”</a:t>
            </a:r>
            <a:r>
              <a:rPr lang="en-US" sz="2400" b="1" dirty="0" smtClean="0">
                <a:latin typeface="Cambria" pitchFamily="18" charset="0"/>
              </a:rPr>
              <a:t>  What a statement!  Paul says he’s so fed up with the legalists’ destructive requirement of circumcision that he wishes they would go all the way and </a:t>
            </a:r>
            <a:r>
              <a:rPr lang="en-US" sz="2400" b="1" i="1" dirty="0" smtClean="0">
                <a:effectLst>
                  <a:outerShdw blurRad="38100" dist="38100" dir="2700000" algn="tl">
                    <a:srgbClr val="000000">
                      <a:alpha val="43137"/>
                    </a:srgbClr>
                  </a:outerShdw>
                </a:effectLst>
                <a:latin typeface="Cambria" pitchFamily="18" charset="0"/>
              </a:rPr>
              <a:t>emasculate</a:t>
            </a:r>
            <a:r>
              <a:rPr lang="en-US" sz="2400" b="1" dirty="0" smtClean="0">
                <a:latin typeface="Cambria" pitchFamily="18" charset="0"/>
              </a:rPr>
              <a:t> </a:t>
            </a:r>
            <a:r>
              <a:rPr lang="en-US" sz="2400" b="1" i="1" dirty="0" smtClean="0">
                <a:latin typeface="Cambria" pitchFamily="18" charset="0"/>
              </a:rPr>
              <a:t>or</a:t>
            </a:r>
            <a:r>
              <a:rPr lang="en-US" sz="2400" b="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mutilate</a:t>
            </a:r>
            <a:r>
              <a:rPr lang="en-US" sz="2400" b="1" dirty="0" smtClean="0">
                <a:latin typeface="Cambria" pitchFamily="18" charset="0"/>
              </a:rPr>
              <a:t> themselves, putting an end to their madness.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5:7 – 12</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09342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In </a:t>
            </a:r>
            <a:r>
              <a:rPr lang="en-US" sz="2400" b="1" dirty="0" smtClean="0">
                <a:effectLst>
                  <a:outerShdw blurRad="38100" dist="38100" dir="2700000" algn="tl">
                    <a:srgbClr val="000000">
                      <a:alpha val="43137"/>
                    </a:srgbClr>
                  </a:outerShdw>
                </a:effectLst>
                <a:latin typeface="Cambria" pitchFamily="18" charset="0"/>
              </a:rPr>
              <a:t>chapter five</a:t>
            </a:r>
            <a:r>
              <a:rPr lang="en-US" sz="2400" b="1" dirty="0" smtClean="0">
                <a:latin typeface="Cambria" pitchFamily="18" charset="0"/>
              </a:rPr>
              <a:t>, Paul reaches the climax of this epistle, by stating what can properly be called the theme of the letter: </a:t>
            </a:r>
          </a:p>
          <a:p>
            <a:pPr indent="457200">
              <a:spcAft>
                <a:spcPts val="1200"/>
              </a:spcAft>
            </a:pPr>
            <a:r>
              <a:rPr lang="en-US" sz="2400" b="1" i="1" dirty="0" smtClean="0">
                <a:latin typeface="Cambria" pitchFamily="18" charset="0"/>
              </a:rPr>
              <a:t>“Stand fast therefore in the liberty by which Christ has made us free, and do not be entangled again with a yoke of bondage.”</a:t>
            </a:r>
            <a:r>
              <a:rPr lang="en-US" sz="2400" b="1" dirty="0" smtClean="0">
                <a:latin typeface="Cambria" pitchFamily="18" charset="0"/>
              </a:rPr>
              <a:t>   </a:t>
            </a:r>
          </a:p>
          <a:p>
            <a:pPr indent="457200">
              <a:spcAft>
                <a:spcPts val="1200"/>
              </a:spcAft>
            </a:pPr>
            <a:r>
              <a:rPr lang="en-US" sz="2400" b="1" dirty="0" smtClean="0">
                <a:latin typeface="Cambria" pitchFamily="18" charset="0"/>
              </a:rPr>
              <a:t>Then Paul follows with dire warnings about the consequences of seeking to be circumcised and justified by the Law.  He then reminds the Galatians that the hope of righteousness is for those who through the Spirit eagerly wait for it with a faith working through love (</a:t>
            </a:r>
            <a:r>
              <a:rPr lang="en-US" sz="2400" b="1" dirty="0" smtClean="0">
                <a:effectLst>
                  <a:outerShdw blurRad="38100" dist="38100" dir="2700000" algn="tl">
                    <a:srgbClr val="000000">
                      <a:alpha val="43137"/>
                    </a:srgbClr>
                  </a:outerShdw>
                </a:effectLst>
                <a:latin typeface="Cambria" pitchFamily="18" charset="0"/>
              </a:rPr>
              <a:t>5:1-5</a:t>
            </a:r>
            <a:r>
              <a:rPr lang="en-US" sz="2400" b="1" dirty="0" smtClean="0">
                <a:latin typeface="Cambria" pitchFamily="18" charset="0"/>
              </a:rPr>
              <a:t>).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tIns="274320" bIns="0" anchor="ctr" anchorCtr="0">
            <a:normAutofit/>
          </a:bodyPr>
          <a:lstStyle/>
          <a:p>
            <a:pPr>
              <a:spcBef>
                <a:spcPct val="0"/>
              </a:spcBef>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lang="en-US" sz="2800" b="1" dirty="0" smtClean="0">
                <a:solidFill>
                  <a:srgbClr val="FFFF00"/>
                </a:solidFill>
                <a:effectLst>
                  <a:outerShdw blurRad="38100" dist="38100" dir="2700000" algn="tl">
                    <a:srgbClr val="000000">
                      <a:alpha val="43137"/>
                    </a:srgbClr>
                  </a:outerShdw>
                </a:effectLst>
                <a:latin typeface="Cambria" pitchFamily="18" charset="0"/>
              </a:rPr>
              <a:t>Overview </a:t>
            </a:r>
            <a:r>
              <a:rPr lang="en-US" sz="2800" b="1" dirty="0" smtClean="0">
                <a:solidFill>
                  <a:schemeClr val="bg1"/>
                </a:solidFill>
                <a:effectLst>
                  <a:outerShdw blurRad="38100" dist="38100" dir="2700000" algn="tl">
                    <a:srgbClr val="000000">
                      <a:alpha val="43137"/>
                    </a:srgbClr>
                  </a:outerShdw>
                </a:effectLst>
                <a:latin typeface="Cambria" pitchFamily="18" charset="0"/>
              </a:rPr>
              <a:t>  </a:t>
            </a:r>
            <a:endParaRPr lang="en-US" sz="3600" b="1" dirty="0" smtClean="0">
              <a:solidFill>
                <a:schemeClr val="bg1"/>
              </a:solidFill>
              <a:latin typeface="Cambria"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00B050">
            <a:alpha val="60000"/>
          </a:srgbClr>
        </a:solidFill>
        <a:effectLst/>
      </p:bgPr>
    </p:bg>
    <p:spTree>
      <p:nvGrpSpPr>
        <p:cNvPr id="1" name=""/>
        <p:cNvGrpSpPr/>
        <p:nvPr/>
      </p:nvGrpSpPr>
      <p:grpSpPr>
        <a:xfrm>
          <a:off x="0" y="0"/>
          <a:ext cx="0" cy="0"/>
          <a:chOff x="0" y="0"/>
          <a:chExt cx="0" cy="0"/>
        </a:xfrm>
      </p:grpSpPr>
      <p:grpSp>
        <p:nvGrpSpPr>
          <p:cNvPr id="4" name="Group 3"/>
          <p:cNvGrpSpPr/>
          <p:nvPr/>
        </p:nvGrpSpPr>
        <p:grpSpPr>
          <a:xfrm>
            <a:off x="914400" y="381000"/>
            <a:ext cx="7162800" cy="5920451"/>
            <a:chOff x="914400" y="381000"/>
            <a:chExt cx="7162800" cy="5920451"/>
          </a:xfrm>
        </p:grpSpPr>
        <p:pic>
          <p:nvPicPr>
            <p:cNvPr id="118786" name="Picture 2" descr="I wish those who unsettle&#10;you would castrate&#10;themselves!&#10;&#10;-Galatians 5:12"/>
            <p:cNvPicPr>
              <a:picLocks noChangeAspect="1" noChangeArrowheads="1"/>
            </p:cNvPicPr>
            <p:nvPr/>
          </p:nvPicPr>
          <p:blipFill>
            <a:blip r:embed="rId2" cstate="print"/>
            <a:srcRect l="2410" t="3614" r="2410" b="16868"/>
            <a:stretch>
              <a:fillRect/>
            </a:stretch>
          </p:blipFill>
          <p:spPr bwMode="auto">
            <a:xfrm>
              <a:off x="914400" y="381000"/>
              <a:ext cx="7162800" cy="5920451"/>
            </a:xfrm>
            <a:prstGeom prst="rect">
              <a:avLst/>
            </a:prstGeom>
            <a:ln>
              <a:noFill/>
            </a:ln>
            <a:effectLst>
              <a:outerShdw blurRad="190500" algn="tl" rotWithShape="0">
                <a:srgbClr val="000000">
                  <a:alpha val="70000"/>
                </a:srgbClr>
              </a:outerShdw>
            </a:effectLst>
          </p:spPr>
        </p:pic>
        <p:sp>
          <p:nvSpPr>
            <p:cNvPr id="3" name="TextBox 2"/>
            <p:cNvSpPr txBox="1"/>
            <p:nvPr/>
          </p:nvSpPr>
          <p:spPr>
            <a:xfrm>
              <a:off x="3585882" y="3733800"/>
              <a:ext cx="914400" cy="369332"/>
            </a:xfrm>
            <a:prstGeom prst="rect">
              <a:avLst/>
            </a:prstGeom>
            <a:noFill/>
          </p:spPr>
          <p:txBody>
            <a:bodyPr wrap="square" rtlCol="0">
              <a:spAutoFit/>
            </a:bodyPr>
            <a:lstStyle/>
            <a:p>
              <a:r>
                <a:rPr lang="en-US" b="1" dirty="0" smtClean="0"/>
                <a:t>(NRSV)</a:t>
              </a:r>
              <a:endParaRPr lang="en-US" b="1" dirty="0"/>
            </a:p>
          </p:txBody>
        </p:sp>
      </p:gr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483209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This may sound like an extreme—even mean-spirited—reaction to the </a:t>
            </a:r>
            <a:r>
              <a:rPr lang="en-US" sz="2400" b="1" dirty="0" smtClean="0">
                <a:effectLst>
                  <a:outerShdw blurRad="38100" dist="38100" dir="2700000" algn="tl">
                    <a:srgbClr val="000000">
                      <a:alpha val="43137"/>
                    </a:srgbClr>
                  </a:outerShdw>
                </a:effectLst>
                <a:latin typeface="Cambria" pitchFamily="18" charset="0"/>
              </a:rPr>
              <a:t>Judaizers</a:t>
            </a:r>
            <a:r>
              <a:rPr lang="en-US" sz="2400" b="1" dirty="0" smtClean="0">
                <a:latin typeface="Cambria" pitchFamily="18" charset="0"/>
              </a:rPr>
              <a:t>.  But if we were as concerned about defending the gospel of grace as Paul was, we too would be guarding it with every rhetorical device we could think of.  </a:t>
            </a:r>
          </a:p>
          <a:p>
            <a:pPr indent="457200">
              <a:spcAft>
                <a:spcPts val="1200"/>
              </a:spcAft>
            </a:pPr>
            <a:r>
              <a:rPr lang="en-US" sz="2400" b="1" dirty="0" smtClean="0">
                <a:latin typeface="Cambria" pitchFamily="18" charset="0"/>
              </a:rPr>
              <a:t>We would lock our freedom in the deepest bunker of our hearts, vigorously defending it against the attacks of false teachers.  </a:t>
            </a:r>
          </a:p>
          <a:p>
            <a:pPr indent="457200">
              <a:spcAft>
                <a:spcPts val="1200"/>
              </a:spcAft>
            </a:pPr>
            <a:r>
              <a:rPr lang="en-US" sz="2400" b="1" dirty="0" smtClean="0">
                <a:latin typeface="Cambria" pitchFamily="18" charset="0"/>
              </a:rPr>
              <a:t>Paul uses some strong, blunt, and even painful language in this section because he rightly sees that our freedom in Christ is worth fighting for.  We dare not let it slip away or allow anybody to snatch it from us.</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5:7 – 12</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520142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Consider the following questions that will help us evaluate our own zeal for freedom:    </a:t>
            </a:r>
          </a:p>
          <a:p>
            <a:pPr indent="457200">
              <a:spcAft>
                <a:spcPts val="1200"/>
              </a:spcAft>
            </a:pPr>
            <a:r>
              <a:rPr lang="en-US" sz="2400" b="1" dirty="0" smtClean="0">
                <a:effectLst>
                  <a:outerShdw blurRad="38100" dist="38100" dir="2700000" algn="tl">
                    <a:srgbClr val="000000">
                      <a:alpha val="43137"/>
                    </a:srgbClr>
                  </a:outerShdw>
                </a:effectLst>
                <a:latin typeface="Cambria" pitchFamily="18" charset="0"/>
              </a:rPr>
              <a:t>1</a:t>
            </a:r>
            <a:r>
              <a:rPr lang="en-US" sz="2400" b="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How highly do I value my freedom in Christ?</a:t>
            </a:r>
            <a:r>
              <a:rPr lang="en-US" sz="2400" b="1" dirty="0" smtClean="0">
                <a:latin typeface="Cambria" pitchFamily="18" charset="0"/>
              </a:rPr>
              <a:t>  Does it mean more to me than money, home, family, friends?  Do I compromise on Christian freedom in order to fit in at church.  Do I succumb to the slavery of legalism, submitting to human rules and regulations?  </a:t>
            </a:r>
          </a:p>
          <a:p>
            <a:pPr indent="457200">
              <a:spcAft>
                <a:spcPts val="1200"/>
              </a:spcAft>
            </a:pPr>
            <a:r>
              <a:rPr lang="en-US" sz="2400" b="1" dirty="0" smtClean="0">
                <a:effectLst>
                  <a:outerShdw blurRad="38100" dist="38100" dir="2700000" algn="tl">
                    <a:srgbClr val="000000">
                      <a:alpha val="43137"/>
                    </a:srgbClr>
                  </a:outerShdw>
                </a:effectLst>
                <a:latin typeface="Cambria" pitchFamily="18" charset="0"/>
              </a:rPr>
              <a:t>2</a:t>
            </a:r>
            <a:r>
              <a:rPr lang="en-US" sz="2400" b="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How strongly do I resist having my freedom stolen?</a:t>
            </a:r>
            <a:r>
              <a:rPr lang="en-US" sz="2400" b="1" dirty="0" smtClean="0">
                <a:latin typeface="Cambria" pitchFamily="18" charset="0"/>
              </a:rPr>
              <a:t>  Do I submit to rules that strap me down spiritually, stopping or even reversing my Christian growth?  Do I actually check the bases for the accepted Christian norms fed to me at church, at home, or from other sources?  When was the last time I took a firm stand against legalism?</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5:7 – 12</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520142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Consider the following questions that will help us evaluate our own zeal for freedom:    </a:t>
            </a:r>
          </a:p>
          <a:p>
            <a:pPr indent="457200">
              <a:spcAft>
                <a:spcPts val="1200"/>
              </a:spcAft>
            </a:pPr>
            <a:r>
              <a:rPr lang="en-US" sz="2400" b="1" dirty="0" smtClean="0">
                <a:effectLst>
                  <a:outerShdw blurRad="38100" dist="38100" dir="2700000" algn="tl">
                    <a:srgbClr val="000000">
                      <a:alpha val="43137"/>
                    </a:srgbClr>
                  </a:outerShdw>
                </a:effectLst>
                <a:latin typeface="Cambria" pitchFamily="18" charset="0"/>
              </a:rPr>
              <a:t>3</a:t>
            </a:r>
            <a:r>
              <a:rPr lang="en-US" sz="2400" b="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How tolerant am I of other Christians and their exercise of freedom?</a:t>
            </a:r>
            <a:r>
              <a:rPr lang="en-US" sz="2400" b="1" dirty="0" smtClean="0">
                <a:latin typeface="Cambria" pitchFamily="18" charset="0"/>
              </a:rPr>
              <a:t>  Do I insist that fellow believers adopt my personal preferences on nonessential matters?  Or do I flaunt my freedom in front of those with weaker consciences?  </a:t>
            </a:r>
          </a:p>
          <a:p>
            <a:pPr indent="457200">
              <a:spcAft>
                <a:spcPts val="1200"/>
              </a:spcAft>
            </a:pPr>
            <a:r>
              <a:rPr lang="en-US" sz="2400" b="1" dirty="0" smtClean="0">
                <a:latin typeface="Cambria" pitchFamily="18" charset="0"/>
              </a:rPr>
              <a:t>Once we’ve thoroughly examined our zeal for freedom, we need to exercise it!  Every day is a new opportunity to live and breathe the liberty Christ has provided.  Don’t lose your freedom.  Don’t give it away like the Galatians did.  Don’t fall under the influence of legalism.  Let grace be your way of life.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5:7 – 12</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effectLst/>
      </p:bgPr>
    </p:bg>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228600" y="152400"/>
            <a:ext cx="8686800" cy="6553200"/>
          </a:xfrm>
          <a:prstGeom prst="rect">
            <a:avLst/>
          </a:prstGeom>
          <a:ln>
            <a:noFill/>
          </a:ln>
          <a:effectLst>
            <a:outerShdw blurRad="190500" algn="tl" rotWithShape="0">
              <a:srgbClr val="000000">
                <a:alpha val="70000"/>
              </a:srgbClr>
            </a:outerShdw>
          </a:effectLst>
        </p:spPr>
      </p:pic>
      <p:pic>
        <p:nvPicPr>
          <p:cNvPr id="6" name="Picture 5" descr="Photo of Jesus5.jpg"/>
          <p:cNvPicPr>
            <a:picLocks noChangeAspect="1"/>
          </p:cNvPicPr>
          <p:nvPr/>
        </p:nvPicPr>
        <p:blipFill>
          <a:blip r:embed="rId3" cstate="print"/>
          <a:stretch>
            <a:fillRect/>
          </a:stretch>
        </p:blipFill>
        <p:spPr>
          <a:xfrm>
            <a:off x="685800" y="381000"/>
            <a:ext cx="7772400" cy="6096000"/>
          </a:xfrm>
          <a:prstGeom prst="rect">
            <a:avLst/>
          </a:prstGeom>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2000"/>
                                  </p:stCondLst>
                                  <p:childTnLst>
                                    <p:set>
                                      <p:cBhvr>
                                        <p:cTn id="10" dur="1" fill="hold">
                                          <p:stCondLst>
                                            <p:cond delay="0"/>
                                          </p:stCondLst>
                                        </p:cTn>
                                        <p:tgtEl>
                                          <p:spTgt spid="6"/>
                                        </p:tgtEl>
                                        <p:attrNameLst>
                                          <p:attrName>style.visibility</p:attrName>
                                        </p:attrNameLst>
                                      </p:cBhvr>
                                      <p:to>
                                        <p:strVal val="visible"/>
                                      </p:to>
                                    </p:set>
                                    <p:animEffect transition="in" filter="diamond(out)">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3"/>
            <a:ext cx="8458200" cy="646331"/>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6 April 2022</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5"/>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rPr>
              <a:t>Book of Galatians</a:t>
            </a:r>
            <a:endParaRPr lang="en-US" sz="30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endParaRPr>
          </a:p>
        </p:txBody>
      </p:sp>
      <p:sp>
        <p:nvSpPr>
          <p:cNvPr id="4" name="TextBox 3"/>
          <p:cNvSpPr txBox="1"/>
          <p:nvPr/>
        </p:nvSpPr>
        <p:spPr>
          <a:xfrm>
            <a:off x="304800" y="2057400"/>
            <a:ext cx="8534400" cy="4555093"/>
          </a:xfrm>
          <a:prstGeom prst="rect">
            <a:avLst/>
          </a:prstGeom>
          <a:noFill/>
        </p:spPr>
        <p:txBody>
          <a:bodyPr wrap="square" lIns="0" tIns="182880" rIns="274320" bIns="182880" rtlCol="0">
            <a:spAutoFit/>
          </a:bodyPr>
          <a:lstStyle/>
          <a:p>
            <a:pPr marL="274320" indent="-274320">
              <a:spcAft>
                <a:spcPts val="2400"/>
              </a:spcAft>
            </a:pPr>
            <a:r>
              <a:rPr lang="en-US" sz="3200" b="1" dirty="0" smtClean="0">
                <a:solidFill>
                  <a:srgbClr val="C00000"/>
                </a:solidFill>
                <a:latin typeface="Britannic Bold" pitchFamily="34" charset="0"/>
              </a:rPr>
              <a:t>	</a:t>
            </a:r>
            <a:r>
              <a:rPr lang="en-US" sz="3000" b="1" dirty="0" smtClean="0">
                <a:solidFill>
                  <a:srgbClr val="C00000"/>
                </a:solidFill>
                <a:latin typeface="Britannic Bold" pitchFamily="34" charset="0"/>
              </a:rPr>
              <a:t>Before next class, read the below verses in the KJV and the NIV, plus one additional versions of the Bible, i.e., NRSV, NLT, NKJV, etc … </a:t>
            </a:r>
          </a:p>
          <a:p>
            <a:pPr marL="731520" indent="-274320" algn="ctr">
              <a:spcAft>
                <a:spcPts val="600"/>
              </a:spcAft>
            </a:pPr>
            <a:r>
              <a:rPr lang="en-US" sz="3000" b="1" dirty="0" smtClean="0">
                <a:solidFill>
                  <a:prstClr val="black"/>
                </a:solidFill>
                <a:effectLst>
                  <a:outerShdw blurRad="38100" dist="38100" dir="2700000" algn="tl">
                    <a:srgbClr val="000000">
                      <a:alpha val="43137"/>
                    </a:srgbClr>
                  </a:outerShdw>
                </a:effectLst>
                <a:latin typeface="Cambria" pitchFamily="18" charset="0"/>
              </a:rPr>
              <a:t>Chapter 5:13 – 25 </a:t>
            </a:r>
          </a:p>
          <a:p>
            <a:pPr marL="731520" indent="-274320" algn="ctr">
              <a:spcAft>
                <a:spcPts val="600"/>
              </a:spcAft>
            </a:pPr>
            <a:r>
              <a:rPr lang="en-US" sz="3000" b="1" dirty="0" smtClean="0">
                <a:solidFill>
                  <a:prstClr val="black"/>
                </a:solidFill>
                <a:effectLst>
                  <a:outerShdw blurRad="38100" dist="38100" dir="2700000" algn="tl">
                    <a:srgbClr val="000000">
                      <a:alpha val="43137"/>
                    </a:srgbClr>
                  </a:outerShdw>
                </a:effectLst>
                <a:latin typeface="Cambria" pitchFamily="18" charset="0"/>
              </a:rPr>
              <a:t>“Leaning to Walk in Freedom” </a:t>
            </a:r>
          </a:p>
          <a:p>
            <a:pPr marL="731520" indent="-274320" algn="ctr">
              <a:spcAft>
                <a:spcPts val="600"/>
              </a:spcAft>
            </a:pPr>
            <a:endParaRPr lang="en-US" sz="3200" b="1" dirty="0" smtClean="0">
              <a:solidFill>
                <a:prstClr val="black"/>
              </a:solidFill>
              <a:effectLst>
                <a:outerShdw blurRad="38100" dist="38100" dir="2700000" algn="tl">
                  <a:srgbClr val="000000">
                    <a:alpha val="43137"/>
                  </a:srgbClr>
                </a:outerShdw>
              </a:effectLst>
              <a:latin typeface="Cambria" pitchFamily="18" charset="0"/>
            </a:endParaRPr>
          </a:p>
          <a:p>
            <a:pPr marL="731520" indent="-274320" algn="ctr">
              <a:spcAft>
                <a:spcPts val="600"/>
              </a:spcAft>
            </a:pPr>
            <a:r>
              <a:rPr lang="en-US" sz="2400" b="1" dirty="0" smtClean="0">
                <a:solidFill>
                  <a:prstClr val="black"/>
                </a:solidFill>
                <a:latin typeface="Broadway" pitchFamily="82" charset="0"/>
              </a:rPr>
              <a:t>EBC  Website  for  Handouts</a:t>
            </a:r>
          </a:p>
          <a:p>
            <a:pPr marL="731520" indent="-274320" algn="ctr">
              <a:spcAft>
                <a:spcPts val="600"/>
              </a:spcAft>
            </a:pPr>
            <a:r>
              <a:rPr lang="en-US" sz="2400" b="1" u="sng" dirty="0" smtClean="0">
                <a:solidFill>
                  <a:srgbClr val="C00000"/>
                </a:solidFill>
                <a:latin typeface="Cambria" pitchFamily="18" charset="0"/>
                <a:hlinkClick r:id="rId3"/>
              </a:rPr>
              <a:t>https://bit.ly/surveyofpaulineepistles</a:t>
            </a:r>
            <a:endParaRPr lang="en-US" sz="2400" b="1" dirty="0" smtClean="0">
              <a:solidFill>
                <a:srgbClr val="C00000"/>
              </a:solidFill>
              <a:latin typeface="Cambria" pitchFamily="18" charset="0"/>
            </a:endParaRP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24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34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par>
                          <p:cTn id="25" fill="hold">
                            <p:stCondLst>
                              <p:cond delay="44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1000"/>
                                        <p:tgtEl>
                                          <p:spTgt spid="4">
                                            <p:txEl>
                                              <p:pRg st="2" end="2"/>
                                            </p:txEl>
                                          </p:spTgt>
                                        </p:tgtEl>
                                      </p:cBhvr>
                                    </p:animEffect>
                                  </p:childTnLst>
                                </p:cTn>
                              </p:par>
                            </p:childTnLst>
                          </p:cTn>
                        </p:par>
                        <p:par>
                          <p:cTn id="29" fill="hold">
                            <p:stCondLst>
                              <p:cond delay="5400"/>
                            </p:stCondLst>
                            <p:childTnLst>
                              <p:par>
                                <p:cTn id="30" presetID="22" presetClass="entr" presetSubtype="8" fill="hold" nodeType="after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wipe(left)">
                                      <p:cBhvr>
                                        <p:cTn id="32" dur="1000"/>
                                        <p:tgtEl>
                                          <p:spTgt spid="4">
                                            <p:txEl>
                                              <p:pRg st="4" end="4"/>
                                            </p:txEl>
                                          </p:spTgt>
                                        </p:tgtEl>
                                      </p:cBhvr>
                                    </p:animEffect>
                                  </p:childTnLst>
                                </p:cTn>
                              </p:par>
                            </p:childTnLst>
                          </p:cTn>
                        </p:par>
                        <p:par>
                          <p:cTn id="33" fill="hold">
                            <p:stCondLst>
                              <p:cond delay="6400"/>
                            </p:stCondLst>
                            <p:childTnLst>
                              <p:par>
                                <p:cTn id="34" presetID="22" presetClass="entr" presetSubtype="8" fill="hold" nodeType="after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wipe(left)">
                                      <p:cBhvr>
                                        <p:cTn id="36" dur="1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357020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The next few verses continue with warnings about allowing others to hinder their progress, with Paul's harshest words reserved for those trying to impose circumcision (</a:t>
            </a:r>
            <a:r>
              <a:rPr lang="en-US" sz="2400" b="1" dirty="0" smtClean="0">
                <a:effectLst>
                  <a:outerShdw blurRad="38100" dist="38100" dir="2700000" algn="tl">
                    <a:srgbClr val="000000">
                      <a:alpha val="43137"/>
                    </a:srgbClr>
                  </a:outerShdw>
                </a:effectLst>
                <a:latin typeface="Cambria" pitchFamily="18" charset="0"/>
              </a:rPr>
              <a:t>5:6-7</a:t>
            </a:r>
            <a:r>
              <a:rPr lang="en-US" sz="2400" b="1" dirty="0" smtClean="0">
                <a:latin typeface="Cambria" pitchFamily="18" charset="0"/>
              </a:rPr>
              <a:t>).  </a:t>
            </a:r>
          </a:p>
          <a:p>
            <a:pPr indent="457200">
              <a:spcAft>
                <a:spcPts val="1200"/>
              </a:spcAft>
            </a:pPr>
            <a:r>
              <a:rPr lang="en-US" sz="2400" b="1" dirty="0" smtClean="0">
                <a:latin typeface="Cambria" pitchFamily="18" charset="0"/>
              </a:rPr>
              <a:t>Paul warns them that a little of anything will effect the whole of everything.  Paul asks that if he was preaching circumcision then why was he under persecution?  Yet those troubling them about circumcision should themselves be “cut off”  (</a:t>
            </a:r>
            <a:r>
              <a:rPr lang="en-US" sz="2400" b="1" dirty="0" smtClean="0">
                <a:effectLst>
                  <a:outerShdw blurRad="38100" dist="38100" dir="2700000" algn="tl">
                    <a:srgbClr val="000000">
                      <a:alpha val="43137"/>
                    </a:srgbClr>
                  </a:outerShdw>
                </a:effectLst>
                <a:latin typeface="Cambria" pitchFamily="18" charset="0"/>
              </a:rPr>
              <a:t>5:8-12</a:t>
            </a:r>
            <a:r>
              <a:rPr lang="en-US" sz="2400" b="1" dirty="0" smtClean="0">
                <a:latin typeface="Cambria" pitchFamily="18" charset="0"/>
              </a:rPr>
              <a:t>).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tIns="274320" bIns="0" anchor="ctr" anchorCtr="0">
            <a:normAutofit/>
          </a:bodyPr>
          <a:lstStyle/>
          <a:p>
            <a:pPr>
              <a:spcBef>
                <a:spcPct val="0"/>
              </a:spcBef>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lang="en-US" sz="2800" b="1" dirty="0" smtClean="0">
                <a:solidFill>
                  <a:srgbClr val="FFFF00"/>
                </a:solidFill>
                <a:effectLst>
                  <a:outerShdw blurRad="38100" dist="38100" dir="2700000" algn="tl">
                    <a:srgbClr val="000000">
                      <a:alpha val="43137"/>
                    </a:srgbClr>
                  </a:outerShdw>
                </a:effectLst>
                <a:latin typeface="Cambria" pitchFamily="18" charset="0"/>
              </a:rPr>
              <a:t>Overview </a:t>
            </a:r>
            <a:r>
              <a:rPr lang="en-US" sz="2800" b="1" dirty="0" smtClean="0">
                <a:solidFill>
                  <a:schemeClr val="bg1"/>
                </a:solidFill>
                <a:effectLst>
                  <a:outerShdw blurRad="38100" dist="38100" dir="2700000" algn="tl">
                    <a:srgbClr val="000000">
                      <a:alpha val="43137"/>
                    </a:srgbClr>
                  </a:outerShdw>
                </a:effectLst>
                <a:latin typeface="Cambria" pitchFamily="18" charset="0"/>
              </a:rPr>
              <a:t>  </a:t>
            </a:r>
            <a:endParaRPr lang="en-US" sz="3600" b="1" dirty="0" smtClean="0">
              <a:solidFill>
                <a:schemeClr val="bg1"/>
              </a:solidFill>
              <a:latin typeface="Cambria"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Cover page 4.jpg"/>
          <p:cNvPicPr>
            <a:picLocks noChangeAspect="1"/>
          </p:cNvPicPr>
          <p:nvPr/>
        </p:nvPicPr>
        <p:blipFill>
          <a:blip r:embed="rId3" cstate="print"/>
          <a:stretch>
            <a:fillRect/>
          </a:stretch>
        </p:blipFill>
        <p:spPr>
          <a:xfrm>
            <a:off x="0" y="0"/>
            <a:ext cx="9144000" cy="6858000"/>
          </a:xfrm>
          <a:prstGeom prst="rect">
            <a:avLst/>
          </a:prstGeom>
        </p:spPr>
      </p:pic>
      <p:sp>
        <p:nvSpPr>
          <p:cNvPr id="3" name="TextBox 2"/>
          <p:cNvSpPr txBox="1"/>
          <p:nvPr/>
        </p:nvSpPr>
        <p:spPr>
          <a:xfrm rot="-180000">
            <a:off x="1011961" y="3171907"/>
            <a:ext cx="5262874" cy="523220"/>
          </a:xfrm>
          <a:prstGeom prst="rect">
            <a:avLst/>
          </a:prstGeom>
          <a:noFill/>
        </p:spPr>
        <p:txBody>
          <a:bodyPr wrap="square" rtlCol="0">
            <a:spAutoFit/>
          </a:bodyPr>
          <a:lstStyle/>
          <a:p>
            <a:pPr algn="ctr"/>
            <a:r>
              <a:rPr lang="en-US" sz="2800" b="1" dirty="0" smtClean="0">
                <a:solidFill>
                  <a:srgbClr val="C00000"/>
                </a:solidFill>
                <a:effectLst>
                  <a:outerShdw blurRad="38100" dist="38100" dir="2700000" algn="tl">
                    <a:srgbClr val="000000">
                      <a:alpha val="43137"/>
                    </a:srgbClr>
                  </a:outerShdw>
                </a:effectLst>
                <a:latin typeface="Perpetua" pitchFamily="18" charset="0"/>
              </a:rPr>
              <a:t>“Freedom, Faith, Love, and Truth”</a:t>
            </a:r>
            <a:endParaRPr lang="en-US" sz="2800" b="1" dirty="0">
              <a:solidFill>
                <a:srgbClr val="C00000"/>
              </a:solidFill>
              <a:effectLst>
                <a:outerShdw blurRad="38100" dist="38100" dir="2700000" algn="tl">
                  <a:srgbClr val="000000">
                    <a:alpha val="43137"/>
                  </a:srgbClr>
                </a:outerShdw>
              </a:effectLst>
              <a:latin typeface="Perpetua" pitchFamily="18" charset="0"/>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357020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In this letter, Paul openly exposes and boldly assails the false teaching of legalism.  Here in the first twelve verses of chapter 5, starting in verse one (</a:t>
            </a:r>
            <a:r>
              <a:rPr lang="en-US" sz="2400" b="1" dirty="0" smtClean="0">
                <a:effectLst>
                  <a:outerShdw blurRad="38100" dist="38100" dir="2700000" algn="tl">
                    <a:srgbClr val="000000">
                      <a:alpha val="43137"/>
                    </a:srgbClr>
                  </a:outerShdw>
                </a:effectLst>
                <a:latin typeface="Cambria" pitchFamily="18" charset="0"/>
              </a:rPr>
              <a:t>5:1</a:t>
            </a:r>
            <a:r>
              <a:rPr lang="en-US" sz="2400" b="1" dirty="0" smtClean="0">
                <a:latin typeface="Cambria" pitchFamily="18" charset="0"/>
              </a:rPr>
              <a:t>), Paul introduces a contrast he develops through verse twelve (</a:t>
            </a:r>
            <a:r>
              <a:rPr lang="en-US" sz="2400" b="1" dirty="0" smtClean="0">
                <a:effectLst>
                  <a:outerShdw blurRad="38100" dist="38100" dir="2700000" algn="tl">
                    <a:srgbClr val="000000">
                      <a:alpha val="43137"/>
                    </a:srgbClr>
                  </a:outerShdw>
                </a:effectLst>
                <a:latin typeface="Cambria" pitchFamily="18" charset="0"/>
              </a:rPr>
              <a:t>5:12</a:t>
            </a:r>
            <a:r>
              <a:rPr lang="en-US" sz="2400" b="1" dirty="0" smtClean="0">
                <a:latin typeface="Cambria" pitchFamily="18" charset="0"/>
              </a:rPr>
              <a:t>).  Contrasting a religion based on the act of circumcision (</a:t>
            </a:r>
            <a:r>
              <a:rPr lang="en-US" sz="2400" b="1" dirty="0" smtClean="0">
                <a:effectLst>
                  <a:outerShdw blurRad="38100" dist="38100" dir="2700000" algn="tl">
                    <a:srgbClr val="000000">
                      <a:alpha val="43137"/>
                    </a:srgbClr>
                  </a:outerShdw>
                </a:effectLst>
                <a:latin typeface="Cambria" pitchFamily="18" charset="0"/>
              </a:rPr>
              <a:t>law</a:t>
            </a:r>
            <a:r>
              <a:rPr lang="en-US" sz="2400" b="1" dirty="0" smtClean="0">
                <a:latin typeface="Cambria" pitchFamily="18" charset="0"/>
              </a:rPr>
              <a:t>) versus new life found in Jesus Christ alone (</a:t>
            </a:r>
            <a:r>
              <a:rPr lang="en-US" sz="2400" b="1" dirty="0" smtClean="0">
                <a:effectLst>
                  <a:outerShdw blurRad="38100" dist="38100" dir="2700000" algn="tl">
                    <a:srgbClr val="000000">
                      <a:alpha val="43137"/>
                    </a:srgbClr>
                  </a:outerShdw>
                </a:effectLst>
                <a:latin typeface="Cambria" pitchFamily="18" charset="0"/>
              </a:rPr>
              <a:t>grace</a:t>
            </a:r>
            <a:r>
              <a:rPr lang="en-US" sz="2400" b="1" dirty="0" smtClean="0">
                <a:latin typeface="Cambria" pitchFamily="18" charset="0"/>
              </a:rPr>
              <a:t>).  </a:t>
            </a:r>
          </a:p>
          <a:p>
            <a:pPr indent="457200">
              <a:spcAft>
                <a:spcPts val="1200"/>
              </a:spcAft>
            </a:pPr>
            <a:r>
              <a:rPr lang="en-US" sz="2400" b="1" dirty="0" smtClean="0">
                <a:latin typeface="Cambria" pitchFamily="18" charset="0"/>
              </a:rPr>
              <a:t>Because these two ways of life—law and grace– are mutually exclusive, Paul writes with great passion to the Galatians, </a:t>
            </a:r>
            <a:r>
              <a:rPr lang="en-US" sz="2400" b="1" i="1" dirty="0" smtClean="0">
                <a:latin typeface="Cambria" pitchFamily="18" charset="0"/>
              </a:rPr>
              <a:t>“Get off the fence!”</a:t>
            </a:r>
            <a:r>
              <a:rPr lang="en-US" sz="2400" b="1" dirty="0" smtClean="0">
                <a:latin typeface="Cambria" pitchFamily="18" charset="0"/>
              </a:rPr>
              <a:t>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tIns="274320" bIns="0" anchor="ctr" anchorCtr="0">
            <a:normAutofit/>
          </a:bodyPr>
          <a:lstStyle/>
          <a:p>
            <a:pPr>
              <a:spcBef>
                <a:spcPct val="0"/>
              </a:spcBef>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lang="en-US" sz="2800" b="1" dirty="0" smtClean="0">
                <a:solidFill>
                  <a:srgbClr val="FFFF00"/>
                </a:solidFill>
                <a:effectLst>
                  <a:outerShdw blurRad="38100" dist="38100" dir="2700000" algn="tl">
                    <a:srgbClr val="000000">
                      <a:alpha val="43137"/>
                    </a:srgbClr>
                  </a:outerShdw>
                </a:effectLst>
                <a:latin typeface="Cambria" pitchFamily="18" charset="0"/>
              </a:rPr>
              <a:t>Introduction  </a:t>
            </a:r>
            <a:r>
              <a:rPr lang="en-US" sz="2800" b="1" dirty="0" smtClean="0">
                <a:solidFill>
                  <a:schemeClr val="bg1"/>
                </a:solidFill>
                <a:effectLst>
                  <a:outerShdw blurRad="38100" dist="38100" dir="2700000" algn="tl">
                    <a:srgbClr val="000000">
                      <a:alpha val="43137"/>
                    </a:srgbClr>
                  </a:outerShdw>
                </a:effectLst>
                <a:latin typeface="Cambria" pitchFamily="18" charset="0"/>
              </a:rPr>
              <a:t>  </a:t>
            </a:r>
            <a:endParaRPr lang="en-US" sz="3600" b="1" dirty="0" smtClean="0">
              <a:solidFill>
                <a:schemeClr val="bg1"/>
              </a:solidFill>
              <a:latin typeface="Cambria"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a:solidFill>
            <a:srgbClr val="0070C0"/>
          </a:solidFill>
          <a:ln>
            <a:noFill/>
          </a:ln>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5:1</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sp>
        <p:nvSpPr>
          <p:cNvPr id="4" name="TextBox 3"/>
          <p:cNvSpPr txBox="1"/>
          <p:nvPr/>
        </p:nvSpPr>
        <p:spPr>
          <a:xfrm>
            <a:off x="381000" y="1143000"/>
            <a:ext cx="8458200" cy="1661993"/>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182880" tIns="182880" rIns="182880" bIns="182880" rtlCol="0">
            <a:spAutoFit/>
          </a:bodyPr>
          <a:lstStyle/>
          <a:p>
            <a:r>
              <a:rPr lang="en-US" sz="2800" b="1" baseline="30000" dirty="0" smtClean="0">
                <a:effectLst>
                  <a:outerShdw blurRad="38100" dist="38100" dir="2700000" algn="tl">
                    <a:srgbClr val="000000">
                      <a:alpha val="43137"/>
                    </a:srgbClr>
                  </a:outerShdw>
                </a:effectLst>
                <a:latin typeface="Georgia" pitchFamily="18" charset="0"/>
              </a:rPr>
              <a:t>1</a:t>
            </a:r>
            <a:r>
              <a:rPr lang="en-US" sz="2800" i="1" dirty="0" smtClean="0">
                <a:latin typeface="Georgia" pitchFamily="18" charset="0"/>
              </a:rPr>
              <a:t>It is for freedom that Christ has set us free.  Stand firm, then, and do not let yourselves be burdened again by a yoke of slavery.  </a:t>
            </a: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541686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 begins with an assertion:  </a:t>
            </a:r>
            <a:r>
              <a:rPr lang="en-US" sz="2400" b="1" i="1" dirty="0" smtClean="0">
                <a:latin typeface="Cambria" pitchFamily="18" charset="0"/>
              </a:rPr>
              <a:t>“It was for freedom that Christ set us free.”</a:t>
            </a:r>
            <a:r>
              <a:rPr lang="en-US" sz="2400" b="1" dirty="0" smtClean="0">
                <a:latin typeface="Cambria" pitchFamily="18" charset="0"/>
              </a:rPr>
              <a:t>  It sounds redundant, doesn’t it?  Paul uses simple, straightforward language to keep his main point clear.  Christ set us </a:t>
            </a:r>
            <a:r>
              <a:rPr lang="en-US" sz="2400" b="1" i="1" u="sng" dirty="0" smtClean="0">
                <a:latin typeface="Cambria" pitchFamily="18" charset="0"/>
              </a:rPr>
              <a:t>free</a:t>
            </a:r>
            <a:r>
              <a:rPr lang="en-US" sz="2400" b="1" dirty="0" smtClean="0">
                <a:latin typeface="Cambria" pitchFamily="18" charset="0"/>
              </a:rPr>
              <a:t> so we could bask in the benefits of His salvation, and live out our </a:t>
            </a:r>
            <a:r>
              <a:rPr lang="en-US" sz="2400" b="1" i="1" u="sng" dirty="0" smtClean="0">
                <a:latin typeface="Cambria" pitchFamily="18" charset="0"/>
              </a:rPr>
              <a:t>freedom</a:t>
            </a:r>
            <a:r>
              <a:rPr lang="en-US" sz="2400" b="1" dirty="0" smtClean="0">
                <a:latin typeface="Cambria" pitchFamily="18" charset="0"/>
              </a:rPr>
              <a:t> in Christ without guilt or condemnation.  </a:t>
            </a:r>
          </a:p>
          <a:p>
            <a:pPr indent="457200">
              <a:spcAft>
                <a:spcPts val="1200"/>
              </a:spcAft>
            </a:pPr>
            <a:r>
              <a:rPr lang="en-US" sz="2400" b="1" dirty="0" smtClean="0">
                <a:latin typeface="Cambria" pitchFamily="18" charset="0"/>
              </a:rPr>
              <a:t>This </a:t>
            </a:r>
            <a:r>
              <a:rPr lang="en-US" sz="2400" b="1" i="1" u="sng" dirty="0" smtClean="0">
                <a:latin typeface="Cambria" pitchFamily="18" charset="0"/>
              </a:rPr>
              <a:t>freedom</a:t>
            </a:r>
            <a:r>
              <a:rPr lang="en-US" sz="2400" b="1" dirty="0" smtClean="0">
                <a:latin typeface="Cambria" pitchFamily="18" charset="0"/>
              </a:rPr>
              <a:t> offers us a new lifestyle.  Now we have the ability to live by the Spirit’s power.  We are </a:t>
            </a:r>
            <a:r>
              <a:rPr lang="en-US" sz="2400" b="1" i="1" u="sng" dirty="0" smtClean="0">
                <a:latin typeface="Cambria" pitchFamily="18" charset="0"/>
              </a:rPr>
              <a:t>free</a:t>
            </a:r>
            <a:r>
              <a:rPr lang="en-US" sz="2400" b="1" dirty="0" smtClean="0">
                <a:latin typeface="Cambria" pitchFamily="18" charset="0"/>
              </a:rPr>
              <a:t> to obey God and do His will joyfully.  We can love and serve others.  We can enter into the Lord’s presence through prayer, and we can experiencing a close, personal relationship with Him.  Before salvation, we couldn’t take advantage of any of these benefits.  We were penniless, pathetic slaves to sin.  Now, we can enjoy these benefits to the fullest - Christ has set us </a:t>
            </a:r>
            <a:r>
              <a:rPr lang="en-US" sz="2400" b="1" i="1" u="sng" dirty="0" smtClean="0">
                <a:latin typeface="Cambria" pitchFamily="18" charset="0"/>
              </a:rPr>
              <a:t>free</a:t>
            </a:r>
            <a:r>
              <a:rPr lang="en-US" sz="2400" b="1" dirty="0" smtClean="0">
                <a:latin typeface="Cambria" pitchFamily="18" charset="0"/>
              </a:rPr>
              <a:t>.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5:1</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393954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 punctuates this declaration of liberty with a command:  </a:t>
            </a:r>
            <a:r>
              <a:rPr lang="en-US" sz="2400" b="1" i="1" dirty="0" smtClean="0">
                <a:latin typeface="Cambria" pitchFamily="18" charset="0"/>
              </a:rPr>
              <a:t>“Therefore keep standing firm and do not be subject again to a yoke of slavery.”</a:t>
            </a:r>
            <a:r>
              <a:rPr lang="en-US" sz="2400" b="1" dirty="0" smtClean="0">
                <a:latin typeface="Cambria" pitchFamily="18" charset="0"/>
              </a:rPr>
              <a:t>  Similar to the yoke used to tie animals to farm equipment or wagons, a “yoke of slavery” was any device used to tie slaves to each other or to limit their movements in some way.  </a:t>
            </a:r>
          </a:p>
          <a:p>
            <a:pPr indent="457200">
              <a:spcAft>
                <a:spcPts val="1200"/>
              </a:spcAft>
            </a:pPr>
            <a:r>
              <a:rPr lang="en-US" sz="2400" b="1" dirty="0" smtClean="0">
                <a:latin typeface="Cambria" pitchFamily="18" charset="0"/>
              </a:rPr>
              <a:t>The yoke could be made of wood or metal, but either way its function was the same—to force a slave to submit, to remain in prescribed bounds, and to carry out the work assigned to him or her.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5:1</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31601</TotalTime>
  <Words>3254</Words>
  <Application>Microsoft Office PowerPoint</Application>
  <PresentationFormat>On-screen Show (4:3)</PresentationFormat>
  <Paragraphs>111</Paragraphs>
  <Slides>35</Slides>
  <Notes>3</Notes>
  <HiddenSlides>0</HiddenSlides>
  <MMClips>0</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Trek</vt:lpstr>
      <vt:lpstr>1_Trek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6490</cp:revision>
  <dcterms:created xsi:type="dcterms:W3CDTF">2016-10-08T19:35:00Z</dcterms:created>
  <dcterms:modified xsi:type="dcterms:W3CDTF">2022-03-28T21:02:29Z</dcterms:modified>
</cp:coreProperties>
</file>